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2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theme/theme3.xml" ContentType="application/vnd.openxmlformats-officedocument.theme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29" r:id="rId4"/>
    <p:sldMasterId id="2147484310" r:id="rId5"/>
    <p:sldMasterId id="2147484341" r:id="rId6"/>
    <p:sldMasterId id="2147484368" r:id="rId7"/>
  </p:sldMasterIdLst>
  <p:notesMasterIdLst>
    <p:notesMasterId r:id="rId39"/>
  </p:notesMasterIdLst>
  <p:handoutMasterIdLst>
    <p:handoutMasterId r:id="rId40"/>
  </p:handoutMasterIdLst>
  <p:sldIdLst>
    <p:sldId id="285" r:id="rId8"/>
    <p:sldId id="256" r:id="rId9"/>
    <p:sldId id="257" r:id="rId10"/>
    <p:sldId id="286" r:id="rId11"/>
    <p:sldId id="258" r:id="rId12"/>
    <p:sldId id="259" r:id="rId13"/>
    <p:sldId id="260" r:id="rId14"/>
    <p:sldId id="261" r:id="rId15"/>
    <p:sldId id="262" r:id="rId16"/>
    <p:sldId id="263" r:id="rId17"/>
    <p:sldId id="264" r:id="rId18"/>
    <p:sldId id="265" r:id="rId19"/>
    <p:sldId id="266" r:id="rId20"/>
    <p:sldId id="267" r:id="rId21"/>
    <p:sldId id="268" r:id="rId22"/>
    <p:sldId id="269" r:id="rId23"/>
    <p:sldId id="270" r:id="rId24"/>
    <p:sldId id="271" r:id="rId25"/>
    <p:sldId id="272" r:id="rId26"/>
    <p:sldId id="273" r:id="rId27"/>
    <p:sldId id="274" r:id="rId28"/>
    <p:sldId id="275" r:id="rId29"/>
    <p:sldId id="276" r:id="rId30"/>
    <p:sldId id="277" r:id="rId31"/>
    <p:sldId id="278" r:id="rId32"/>
    <p:sldId id="279" r:id="rId33"/>
    <p:sldId id="280" r:id="rId34"/>
    <p:sldId id="281" r:id="rId35"/>
    <p:sldId id="282" r:id="rId36"/>
    <p:sldId id="283" r:id="rId37"/>
    <p:sldId id="284" r:id="rId38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2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505050"/>
    <a:srgbClr val="107C10"/>
    <a:srgbClr val="000000"/>
    <a:srgbClr val="323232"/>
    <a:srgbClr val="5C2D91"/>
    <a:srgbClr val="32145A"/>
    <a:srgbClr val="00BCF2"/>
    <a:srgbClr val="002050"/>
    <a:srgbClr val="D63F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6" autoAdjust="0"/>
    <p:restoredTop sz="96242" autoAdjust="0"/>
  </p:normalViewPr>
  <p:slideViewPr>
    <p:cSldViewPr>
      <p:cViewPr varScale="1">
        <p:scale>
          <a:sx n="108" d="100"/>
          <a:sy n="108" d="100"/>
        </p:scale>
        <p:origin x="408" y="114"/>
      </p:cViewPr>
      <p:guideLst/>
    </p:cSldViewPr>
  </p:slideViewPr>
  <p:outlineViewPr>
    <p:cViewPr>
      <p:scale>
        <a:sx n="33" d="100"/>
        <a:sy n="33" d="100"/>
      </p:scale>
      <p:origin x="0" y="-1444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>
        <p:scale>
          <a:sx n="100" d="100"/>
          <a:sy n="100" d="100"/>
        </p:scale>
        <p:origin x="2616" y="9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presProps" Target="presProps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slide" Target="slides/slide22.xml"/><Relationship Id="rId41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handoutMaster" Target="handoutMasters/handoutMaster1.xml"/><Relationship Id="rId45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4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 smtClean="0">
                <a:latin typeface="Segoe UI" pitchFamily="34" charset="0"/>
              </a:rPr>
              <a:t>Microsoft Build 2016</a:t>
            </a:r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8D045D-9A66-44E7-900A-FC6D0BD4E54A}" type="datetime8">
              <a:rPr lang="en-US" smtClean="0">
                <a:latin typeface="Segoe UI" pitchFamily="34" charset="0"/>
              </a:rPr>
              <a:t>3/31/2016 4:16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r>
              <a:rPr lang="en-US" dirty="0" smtClean="0"/>
              <a:t>Microsoft Build 2016</a:t>
            </a:r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EEC551-8CDA-4EB6-89BB-2A86C9F091C8}" type="datetime8">
              <a:rPr lang="en-US" smtClean="0"/>
              <a:t>3/31/2016 4:16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885477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370265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705617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208492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484731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173301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70332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47055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040749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714728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702817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92816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23857E-1FE9-4282-9C92-44E9DFEAAEC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3541360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1282872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7312039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23857E-1FE9-4282-9C92-44E9DFEAAEC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7001628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23857E-1FE9-4282-9C92-44E9DFEAAEC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9416316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3721695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6036729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7444150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5152325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717467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Microsoft Build 2016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3/31/2016 4:16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4727184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153967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900897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001876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761784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804707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46854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754788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274638" y="2119164"/>
            <a:ext cx="6400800" cy="27497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9" name="Picture 18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230" y="6240963"/>
            <a:ext cx="1278510" cy="27413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64013" y="490736"/>
            <a:ext cx="1436313" cy="306604"/>
          </a:xfrm>
          <a:prstGeom prst="rect">
            <a:avLst/>
          </a:prstGeom>
        </p:spPr>
      </p:pic>
      <p:sp>
        <p:nvSpPr>
          <p:cNvPr id="12" name="Freeform 11"/>
          <p:cNvSpPr>
            <a:spLocks noEditPoints="1"/>
          </p:cNvSpPr>
          <p:nvPr userDrawn="1"/>
        </p:nvSpPr>
        <p:spPr bwMode="black">
          <a:xfrm>
            <a:off x="2137568" y="2473325"/>
            <a:ext cx="8161338" cy="2047875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rgbClr val="00BCF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962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05684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9467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3355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01436" y="2963862"/>
            <a:ext cx="10235966" cy="917575"/>
          </a:xfrm>
        </p:spPr>
        <p:txBody>
          <a:bodyPr anchor="ctr" anchorCtr="0"/>
          <a:lstStyle>
            <a:lvl1pPr algn="l"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713139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9144000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24779">
                      <a:srgbClr val="000000"/>
                    </a:gs>
                    <a:gs pos="70000">
                      <a:srgbClr val="000000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Demo title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9143999" cy="738664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24779">
                      <a:srgbClr val="000000"/>
                    </a:gs>
                    <a:gs pos="70000">
                      <a:srgbClr val="000000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8976025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91439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Video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4147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86985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92035">
                      <a:srgbClr val="000000"/>
                    </a:gs>
                    <a:gs pos="75000">
                      <a:srgbClr val="000000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9345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41426"/>
            <a:ext cx="5486399" cy="2012859"/>
          </a:xfrm>
        </p:spPr>
        <p:txBody>
          <a:bodyPr>
            <a:spAutoFit/>
          </a:bodyPr>
          <a:lstStyle>
            <a:lvl1pPr>
              <a:defRPr sz="66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50/50 photo layout</a:t>
            </a:r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69745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56753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Microsof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100583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100583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200" y="490736"/>
            <a:ext cx="1449939" cy="306604"/>
          </a:xfrm>
          <a:prstGeom prst="rect">
            <a:avLst/>
          </a:prstGeom>
        </p:spPr>
      </p:pic>
      <p:sp>
        <p:nvSpPr>
          <p:cNvPr id="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8504238" y="307621"/>
            <a:ext cx="3656013" cy="572464"/>
          </a:xfrm>
        </p:spPr>
        <p:txBody>
          <a:bodyPr lIns="182880" tIns="146304" rIns="182880" bIns="146304"/>
          <a:lstStyle>
            <a:lvl1pPr marL="0" indent="0" algn="r">
              <a:buNone/>
              <a:defRPr sz="2000">
                <a:latin typeface="+mn-lt"/>
              </a:defRPr>
            </a:lvl1pPr>
            <a:lvl2pPr marL="342900" indent="0">
              <a:buNone/>
              <a:defRPr sz="2000"/>
            </a:lvl2pPr>
            <a:lvl3pPr marL="571500" indent="0">
              <a:buNone/>
              <a:defRPr sz="2000"/>
            </a:lvl3pPr>
            <a:lvl4pPr marL="800100" indent="0">
              <a:buNone/>
              <a:defRPr sz="2000"/>
            </a:lvl4pPr>
            <a:lvl5pPr marL="1028700" indent="0">
              <a:buNone/>
              <a:defRPr sz="2000"/>
            </a:lvl5pPr>
          </a:lstStyle>
          <a:p>
            <a:pPr lvl="0"/>
            <a:r>
              <a:rPr lang="en-US" dirty="0" smtClean="0"/>
              <a:t>Session Code Here</a:t>
            </a:r>
            <a:endParaRPr lang="en-US" dirty="0"/>
          </a:p>
        </p:txBody>
      </p:sp>
      <p:sp>
        <p:nvSpPr>
          <p:cNvPr id="2" name="TextBox 1"/>
          <p:cNvSpPr txBox="1"/>
          <p:nvPr userDrawn="1"/>
        </p:nvSpPr>
        <p:spPr>
          <a:xfrm>
            <a:off x="288989" y="6072577"/>
            <a:ext cx="1900200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#Build2016</a:t>
            </a:r>
          </a:p>
        </p:txBody>
      </p:sp>
    </p:spTree>
    <p:extLst>
      <p:ext uri="{BB962C8B-B14F-4D97-AF65-F5344CB8AC3E}">
        <p14:creationId xmlns:p14="http://schemas.microsoft.com/office/powerpoint/2010/main" val="16850104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01599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Slide for developer code</a:t>
            </a:r>
            <a:endParaRPr lang="en-US" dirty="0"/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96245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</a:t>
            </a:r>
            <a:r>
              <a:rPr lang="en-US" sz="7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2016 </a:t>
            </a:r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64013" y="479425"/>
            <a:ext cx="1436313" cy="30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Use this Layout for Speaker Notes slides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 smtClean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274638" y="2119164"/>
            <a:ext cx="6400800" cy="27497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9" name="Picture 18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230" y="6240963"/>
            <a:ext cx="1278510" cy="27413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64013" y="490736"/>
            <a:ext cx="1436313" cy="306604"/>
          </a:xfrm>
          <a:prstGeom prst="rect">
            <a:avLst/>
          </a:prstGeom>
        </p:spPr>
      </p:pic>
      <p:sp>
        <p:nvSpPr>
          <p:cNvPr id="12" name="Freeform 11"/>
          <p:cNvSpPr>
            <a:spLocks noEditPoints="1"/>
          </p:cNvSpPr>
          <p:nvPr userDrawn="1"/>
        </p:nvSpPr>
        <p:spPr bwMode="black">
          <a:xfrm>
            <a:off x="2137568" y="2473325"/>
            <a:ext cx="8161338" cy="2047875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rgbClr val="00BCF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3843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Microsof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100583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100583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200" y="490736"/>
            <a:ext cx="1449939" cy="306604"/>
          </a:xfrm>
          <a:prstGeom prst="rect">
            <a:avLst/>
          </a:prstGeom>
        </p:spPr>
      </p:pic>
      <p:sp>
        <p:nvSpPr>
          <p:cNvPr id="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8504238" y="307621"/>
            <a:ext cx="3656013" cy="572464"/>
          </a:xfrm>
        </p:spPr>
        <p:txBody>
          <a:bodyPr lIns="182880" tIns="146304" rIns="182880" bIns="146304"/>
          <a:lstStyle>
            <a:lvl1pPr marL="0" indent="0" algn="r">
              <a:buNone/>
              <a:defRPr sz="2000">
                <a:latin typeface="+mn-lt"/>
              </a:defRPr>
            </a:lvl1pPr>
            <a:lvl2pPr marL="342900" indent="0">
              <a:buNone/>
              <a:defRPr sz="2000"/>
            </a:lvl2pPr>
            <a:lvl3pPr marL="571500" indent="0">
              <a:buNone/>
              <a:defRPr sz="2000"/>
            </a:lvl3pPr>
            <a:lvl4pPr marL="800100" indent="0">
              <a:buNone/>
              <a:defRPr sz="2000"/>
            </a:lvl4pPr>
            <a:lvl5pPr marL="1028700" indent="0">
              <a:buNone/>
              <a:defRPr sz="2000"/>
            </a:lvl5pPr>
          </a:lstStyle>
          <a:p>
            <a:pPr lvl="0"/>
            <a:r>
              <a:rPr lang="en-US" dirty="0" smtClean="0"/>
              <a:t>Session Code Here</a:t>
            </a:r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288989" y="6072577"/>
            <a:ext cx="1900200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#Build2016</a:t>
            </a:r>
          </a:p>
        </p:txBody>
      </p:sp>
    </p:spTree>
    <p:extLst>
      <p:ext uri="{BB962C8B-B14F-4D97-AF65-F5344CB8AC3E}">
        <p14:creationId xmlns:p14="http://schemas.microsoft.com/office/powerpoint/2010/main" val="12433159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uil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100583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100583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8504238" y="307621"/>
            <a:ext cx="3656013" cy="572464"/>
          </a:xfrm>
        </p:spPr>
        <p:txBody>
          <a:bodyPr lIns="182880" tIns="146304" rIns="182880" bIns="146304"/>
          <a:lstStyle>
            <a:lvl1pPr marL="0" indent="0" algn="r">
              <a:buNone/>
              <a:defRPr sz="2000">
                <a:latin typeface="+mn-lt"/>
              </a:defRPr>
            </a:lvl1pPr>
            <a:lvl2pPr marL="342900" indent="0">
              <a:buNone/>
              <a:defRPr sz="2000"/>
            </a:lvl2pPr>
            <a:lvl3pPr marL="571500" indent="0">
              <a:buNone/>
              <a:defRPr sz="2000"/>
            </a:lvl3pPr>
            <a:lvl4pPr marL="800100" indent="0">
              <a:buNone/>
              <a:defRPr sz="2000"/>
            </a:lvl4pPr>
            <a:lvl5pPr marL="1028700" indent="0">
              <a:buNone/>
              <a:defRPr sz="2000"/>
            </a:lvl5pPr>
          </a:lstStyle>
          <a:p>
            <a:pPr lvl="0"/>
            <a:r>
              <a:rPr lang="en-US" dirty="0" smtClean="0"/>
              <a:t>Session Code Here</a:t>
            </a:r>
            <a:endParaRPr lang="en-US" dirty="0"/>
          </a:p>
        </p:txBody>
      </p:sp>
      <p:sp>
        <p:nvSpPr>
          <p:cNvPr id="8" name="Freeform 7"/>
          <p:cNvSpPr>
            <a:spLocks noChangeAspect="1" noEditPoints="1"/>
          </p:cNvSpPr>
          <p:nvPr userDrawn="1"/>
        </p:nvSpPr>
        <p:spPr bwMode="black">
          <a:xfrm>
            <a:off x="457200" y="490736"/>
            <a:ext cx="1239006" cy="310896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404040"/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288989" y="6072577"/>
            <a:ext cx="1900200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#Build2016</a:t>
            </a:r>
          </a:p>
        </p:txBody>
      </p:sp>
    </p:spTree>
    <p:extLst>
      <p:ext uri="{BB962C8B-B14F-4D97-AF65-F5344CB8AC3E}">
        <p14:creationId xmlns:p14="http://schemas.microsoft.com/office/powerpoint/2010/main" val="3250026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6518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4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977451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67622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82081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4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82081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4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254255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uil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100583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100583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8504238" y="307621"/>
            <a:ext cx="3656013" cy="572464"/>
          </a:xfrm>
        </p:spPr>
        <p:txBody>
          <a:bodyPr lIns="182880" tIns="146304" rIns="182880" bIns="146304"/>
          <a:lstStyle>
            <a:lvl1pPr marL="0" indent="0" algn="r">
              <a:buNone/>
              <a:defRPr sz="2000">
                <a:latin typeface="+mn-lt"/>
              </a:defRPr>
            </a:lvl1pPr>
            <a:lvl2pPr marL="342900" indent="0">
              <a:buNone/>
              <a:defRPr sz="2000"/>
            </a:lvl2pPr>
            <a:lvl3pPr marL="571500" indent="0">
              <a:buNone/>
              <a:defRPr sz="2000"/>
            </a:lvl3pPr>
            <a:lvl4pPr marL="800100" indent="0">
              <a:buNone/>
              <a:defRPr sz="2000"/>
            </a:lvl4pPr>
            <a:lvl5pPr marL="1028700" indent="0">
              <a:buNone/>
              <a:defRPr sz="2000"/>
            </a:lvl5pPr>
          </a:lstStyle>
          <a:p>
            <a:pPr lvl="0"/>
            <a:r>
              <a:rPr lang="en-US" dirty="0" smtClean="0"/>
              <a:t>Session Code Here</a:t>
            </a:r>
            <a:endParaRPr lang="en-US" dirty="0"/>
          </a:p>
        </p:txBody>
      </p:sp>
      <p:sp>
        <p:nvSpPr>
          <p:cNvPr id="8" name="Freeform 7"/>
          <p:cNvSpPr>
            <a:spLocks noChangeAspect="1" noEditPoints="1"/>
          </p:cNvSpPr>
          <p:nvPr userDrawn="1"/>
        </p:nvSpPr>
        <p:spPr bwMode="black">
          <a:xfrm>
            <a:off x="457200" y="490736"/>
            <a:ext cx="1239006" cy="310896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404040"/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288989" y="6072577"/>
            <a:ext cx="1900200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#Build2016</a:t>
            </a:r>
          </a:p>
        </p:txBody>
      </p:sp>
    </p:spTree>
    <p:extLst>
      <p:ext uri="{BB962C8B-B14F-4D97-AF65-F5344CB8AC3E}">
        <p14:creationId xmlns:p14="http://schemas.microsoft.com/office/powerpoint/2010/main" val="36289604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317480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529360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01436" y="2963862"/>
            <a:ext cx="10235966" cy="917575"/>
          </a:xfrm>
        </p:spPr>
        <p:txBody>
          <a:bodyPr anchor="ctr" anchorCtr="0"/>
          <a:lstStyle>
            <a:lvl1pPr algn="l"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66392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9144000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6195">
                      <a:schemeClr val="tx1"/>
                    </a:gs>
                    <a:gs pos="24779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Demo title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9143999" cy="738664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6195">
                      <a:schemeClr val="tx1"/>
                    </a:gs>
                    <a:gs pos="24779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1637289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91439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Video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50593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72050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21239">
                      <a:srgbClr val="FFFFFF"/>
                    </a:gs>
                    <a:gs pos="52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42146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41426"/>
            <a:ext cx="5486399" cy="2012859"/>
          </a:xfrm>
        </p:spPr>
        <p:txBody>
          <a:bodyPr>
            <a:spAutoFit/>
          </a:bodyPr>
          <a:lstStyle>
            <a:lvl1pPr>
              <a:defRPr sz="66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50/50 photo layout</a:t>
            </a:r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61135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Dark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5868753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73054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10562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250803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Slide for developer code</a:t>
            </a:r>
            <a:endParaRPr lang="en-US" dirty="0"/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705256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</a:t>
            </a:r>
            <a:r>
              <a:rPr lang="en-US" sz="7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2016 </a:t>
            </a:r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200" y="479425"/>
            <a:ext cx="1449939" cy="30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7834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Use this Layout for Speaker Notes slides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 smtClean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65035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49774005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98438" y="1212850"/>
            <a:ext cx="5562601" cy="1982081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bg1"/>
              </a:buClr>
              <a:buFont typeface="Arial" pitchFamily="34" charset="0"/>
              <a:buChar char="•"/>
              <a:defRPr sz="319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064" indent="-233150">
              <a:buClr>
                <a:schemeClr val="bg1"/>
              </a:buClr>
              <a:defRPr sz="2400"/>
            </a:lvl2pPr>
            <a:lvl3pPr marL="699450" indent="-168387">
              <a:buClr>
                <a:schemeClr val="bg1"/>
              </a:buClr>
              <a:tabLst/>
              <a:defRPr sz="2000"/>
            </a:lvl3pPr>
            <a:lvl4pPr marL="880789" indent="-181339">
              <a:buClr>
                <a:schemeClr val="bg1"/>
              </a:buClr>
              <a:defRPr/>
            </a:lvl4pPr>
            <a:lvl5pPr marL="1049175" indent="-168387">
              <a:buClr>
                <a:schemeClr val="bg1"/>
              </a:buClr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99237" y="1212850"/>
            <a:ext cx="5562601" cy="1982081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bg1"/>
              </a:buClr>
              <a:buFont typeface="Arial" pitchFamily="34" charset="0"/>
              <a:buChar char="•"/>
              <a:defRPr sz="319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064" indent="-233150">
              <a:buClr>
                <a:schemeClr val="bg1"/>
              </a:buClr>
              <a:defRPr sz="2400"/>
            </a:lvl2pPr>
            <a:lvl3pPr marL="699450" indent="-168387">
              <a:buClr>
                <a:schemeClr val="bg1"/>
              </a:buClr>
              <a:tabLst/>
              <a:defRPr sz="2000"/>
            </a:lvl3pPr>
            <a:lvl4pPr marL="880789" indent="-181339">
              <a:buClr>
                <a:schemeClr val="bg1"/>
              </a:buClr>
              <a:defRPr/>
            </a:lvl4pPr>
            <a:lvl5pPr marL="1049175" indent="-168387">
              <a:buClr>
                <a:schemeClr val="bg1"/>
              </a:buClr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183198" y="6740609"/>
            <a:ext cx="2408237" cy="2588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325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49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Microsoft Confidential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6921" y="6491313"/>
            <a:ext cx="1085714" cy="412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754898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399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2" y="3955786"/>
            <a:ext cx="73151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99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7581" y="6243237"/>
            <a:ext cx="1280160" cy="274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735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9" y="1212851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557" indent="0">
              <a:buNone/>
              <a:defRPr/>
            </a:lvl3pPr>
            <a:lvl4pPr marL="457112" indent="0">
              <a:buNone/>
              <a:defRPr/>
            </a:lvl4pPr>
            <a:lvl5pPr marL="685669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4063613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9" y="1212851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557" indent="0">
              <a:buNone/>
              <a:defRPr/>
            </a:lvl3pPr>
            <a:lvl4pPr marL="457112" indent="0">
              <a:buNone/>
              <a:defRPr/>
            </a:lvl4pPr>
            <a:lvl5pPr marL="685669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548662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50"/>
            <a:ext cx="11887200" cy="2092881"/>
          </a:xfrm>
        </p:spPr>
        <p:txBody>
          <a:bodyPr>
            <a:spAutoFit/>
          </a:bodyPr>
          <a:lstStyle>
            <a:lvl1pPr>
              <a:defRPr sz="399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28839000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50"/>
            <a:ext cx="11887200" cy="2092881"/>
          </a:xfrm>
        </p:spPr>
        <p:txBody>
          <a:bodyPr>
            <a:spAutoFit/>
          </a:bodyPr>
          <a:lstStyle>
            <a:lvl1pPr>
              <a:defRPr sz="3999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37719957"/>
      </p:ext>
    </p:extLst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19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30" indent="0">
              <a:buNone/>
              <a:tabLst/>
              <a:defRPr sz="2000"/>
            </a:lvl3pPr>
            <a:lvl4pPr marL="460287" indent="0">
              <a:buNone/>
              <a:defRPr/>
            </a:lvl4pPr>
            <a:lvl5pPr marL="685669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19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30" indent="0">
              <a:buNone/>
              <a:tabLst/>
              <a:defRPr sz="2000"/>
            </a:lvl3pPr>
            <a:lvl4pPr marL="460287" indent="0">
              <a:buNone/>
              <a:defRPr/>
            </a:lvl4pPr>
            <a:lvl5pPr marL="685669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7921141"/>
      </p:ext>
    </p:extLst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199"/>
            </a:lvl1pPr>
            <a:lvl2pPr marL="0" indent="0">
              <a:buNone/>
              <a:defRPr sz="2000"/>
            </a:lvl2pPr>
            <a:lvl3pPr marL="231730" indent="0">
              <a:buNone/>
              <a:tabLst/>
              <a:defRPr sz="2000"/>
            </a:lvl3pPr>
            <a:lvl4pPr marL="460287" indent="0">
              <a:buNone/>
              <a:defRPr/>
            </a:lvl4pPr>
            <a:lvl5pPr marL="685669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199"/>
            </a:lvl1pPr>
            <a:lvl2pPr marL="0" indent="0">
              <a:buNone/>
              <a:defRPr sz="2000"/>
            </a:lvl2pPr>
            <a:lvl3pPr marL="231730" indent="0">
              <a:buNone/>
              <a:tabLst/>
              <a:defRPr sz="2000"/>
            </a:lvl3pPr>
            <a:lvl4pPr marL="460287" indent="0">
              <a:buNone/>
              <a:defRPr/>
            </a:lvl4pPr>
            <a:lvl5pPr marL="685669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9795936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2849"/>
            <a:ext cx="5486399" cy="2425279"/>
          </a:xfrm>
        </p:spPr>
        <p:txBody>
          <a:bodyPr wrap="square">
            <a:spAutoFit/>
          </a:bodyPr>
          <a:lstStyle>
            <a:lvl1pPr marL="287282" indent="-287282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19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064" indent="-233150">
              <a:defRPr sz="2400"/>
            </a:lvl2pPr>
            <a:lvl3pPr marL="699450" indent="-168387">
              <a:tabLst/>
              <a:defRPr sz="2000"/>
            </a:lvl3pPr>
            <a:lvl4pPr marL="880789" indent="-181339">
              <a:defRPr/>
            </a:lvl4pPr>
            <a:lvl5pPr marL="1049175" indent="-168387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282" indent="-287282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19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064" indent="-233150">
              <a:defRPr sz="2400"/>
            </a:lvl2pPr>
            <a:lvl3pPr marL="699450" indent="-168387">
              <a:tabLst/>
              <a:defRPr sz="2000"/>
            </a:lvl3pPr>
            <a:lvl4pPr marL="880789" indent="-181339">
              <a:defRPr/>
            </a:lvl4pPr>
            <a:lvl5pPr marL="1049175" indent="-168387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4231144"/>
      </p:ext>
    </p:extLst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2849"/>
            <a:ext cx="5486399" cy="2425279"/>
          </a:xfrm>
        </p:spPr>
        <p:txBody>
          <a:bodyPr wrap="square">
            <a:spAutoFit/>
          </a:bodyPr>
          <a:lstStyle>
            <a:lvl1pPr marL="287282" indent="-287282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199"/>
            </a:lvl1pPr>
            <a:lvl2pPr marL="531064" indent="-233150">
              <a:defRPr sz="2400"/>
            </a:lvl2pPr>
            <a:lvl3pPr marL="699450" indent="-168387">
              <a:tabLst/>
              <a:defRPr sz="2000"/>
            </a:lvl3pPr>
            <a:lvl4pPr marL="880789" indent="-181339">
              <a:defRPr/>
            </a:lvl4pPr>
            <a:lvl5pPr marL="1049175" indent="-168387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282" indent="-287282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199"/>
            </a:lvl1pPr>
            <a:lvl2pPr marL="531064" indent="-233150">
              <a:defRPr sz="2400"/>
            </a:lvl2pPr>
            <a:lvl3pPr marL="699450" indent="-168387">
              <a:tabLst/>
              <a:defRPr sz="2000"/>
            </a:lvl3pPr>
            <a:lvl4pPr marL="880789" indent="-181339">
              <a:defRPr/>
            </a:lvl4pPr>
            <a:lvl5pPr marL="1049175" indent="-168387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0378264"/>
      </p:ext>
    </p:extLst>
  </p:cSld>
  <p:clrMapOvr>
    <a:masterClrMapping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7465181"/>
      </p:ext>
    </p:extLst>
  </p:cSld>
  <p:clrMapOvr>
    <a:masterClrMapping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4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9" y="3954463"/>
            <a:ext cx="10058401" cy="7386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9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8543579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4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198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1663338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63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055718360"/>
      </p:ext>
    </p:extLst>
  </p:cSld>
  <p:clrMapOvr>
    <a:masterClrMapping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63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852878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4043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63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3921559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63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8722390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42384904"/>
      </p:ext>
    </p:extLst>
  </p:cSld>
  <p:clrMapOvr>
    <a:masterClrMapping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223825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405746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808715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2" tIns="46632" rIns="46632" bIns="4663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spcBef>
                <a:spcPct val="0"/>
              </a:spcBef>
              <a:spcAft>
                <a:spcPct val="0"/>
              </a:spcAft>
            </a:pPr>
            <a:endParaRPr lang="en-US" sz="1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8"/>
            <a:ext cx="11887199" cy="1995931"/>
          </a:xfrm>
        </p:spPr>
        <p:txBody>
          <a:bodyPr/>
          <a:lstStyle>
            <a:lvl1pPr marL="0" indent="0">
              <a:buNone/>
              <a:defRPr sz="3299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8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94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40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795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1673595"/>
      </p:ext>
    </p:extLst>
  </p:cSld>
  <p:clrMapOvr>
    <a:masterClrMapping/>
  </p:clrMapOvr>
  <p:transition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9231" y="3145040"/>
            <a:ext cx="3291840" cy="70583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9231" y="3145040"/>
            <a:ext cx="3291840" cy="705834"/>
          </a:xfrm>
          <a:prstGeom prst="rect">
            <a:avLst/>
          </a:prstGeom>
        </p:spPr>
      </p:pic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7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54" tIns="146283" rIns="182854" bIns="146283" numCol="1" anchor="t" anchorCtr="0" compatLnSpc="1">
            <a:prstTxWarp prst="textNoShape">
              <a:avLst/>
            </a:prstTxWarp>
            <a:spAutoFit/>
          </a:bodyPr>
          <a:lstStyle/>
          <a:p>
            <a:pPr defTabSz="932111" eaLnBrk="0" hangingPunct="0"/>
            <a:r>
              <a:rPr lang="en-US" sz="7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cs typeface="Segoe UI" pitchFamily="34" charset="0"/>
              </a:rPr>
              <a:t>© 2014 Microsoft Corporation.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3744202373"/>
      </p:ext>
    </p:extLst>
  </p:cSld>
  <p:clrMapOvr>
    <a:masterClrMapping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sing logo slide_colo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9233" y="3145040"/>
            <a:ext cx="3291840" cy="705836"/>
          </a:xfrm>
          <a:prstGeom prst="rect">
            <a:avLst/>
          </a:prstGeom>
        </p:spPr>
      </p:pic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7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54" tIns="146283" rIns="182854" bIns="146283" numCol="1" anchor="t" anchorCtr="0" compatLnSpc="1">
            <a:prstTxWarp prst="textNoShape">
              <a:avLst/>
            </a:prstTxWarp>
            <a:spAutoFit/>
          </a:bodyPr>
          <a:lstStyle/>
          <a:p>
            <a:pPr defTabSz="932111" eaLnBrk="0" hangingPunct="0"/>
            <a:r>
              <a:rPr lang="en-US" sz="7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© 2014 Microsoft Corporation.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11386015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9" y="1212851"/>
            <a:ext cx="11887200" cy="2443746"/>
          </a:xfrm>
          <a:prstGeom prst="rect">
            <a:avLst/>
          </a:prstGeom>
        </p:spPr>
        <p:txBody>
          <a:bodyPr/>
          <a:lstStyle>
            <a:lvl1pPr marL="290457" indent="-290457">
              <a:buClr>
                <a:schemeClr val="tx1"/>
              </a:buClr>
              <a:buSzPct val="90000"/>
              <a:buFont typeface="Arial" pitchFamily="34" charset="0"/>
              <a:buChar char="•"/>
              <a:defRPr sz="359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390" indent="-280935">
              <a:buClr>
                <a:schemeClr val="tx1"/>
              </a:buClr>
              <a:buSzPct val="90000"/>
              <a:buFont typeface="Arial" pitchFamily="34" charset="0"/>
              <a:buChar char="•"/>
              <a:defRPr sz="319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1847" indent="-290457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404" indent="-228557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8960" indent="-228557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99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16467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2684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274638" y="2119164"/>
            <a:ext cx="6400800" cy="27497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9" name="Picture 18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231" y="6240963"/>
            <a:ext cx="1278510" cy="27413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64013" y="490737"/>
            <a:ext cx="1436313" cy="306604"/>
          </a:xfrm>
          <a:prstGeom prst="rect">
            <a:avLst/>
          </a:prstGeom>
        </p:spPr>
      </p:pic>
      <p:sp>
        <p:nvSpPr>
          <p:cNvPr id="12" name="Freeform 11"/>
          <p:cNvSpPr>
            <a:spLocks noEditPoints="1"/>
          </p:cNvSpPr>
          <p:nvPr userDrawn="1"/>
        </p:nvSpPr>
        <p:spPr bwMode="black">
          <a:xfrm>
            <a:off x="2137569" y="2473326"/>
            <a:ext cx="8161338" cy="2047875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rgbClr val="00BCF2"/>
          </a:solidFill>
          <a:ln>
            <a:noFill/>
          </a:ln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6940132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Microsof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1" y="6240963"/>
            <a:ext cx="1278510" cy="274137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10058336" cy="1828786"/>
          </a:xfrm>
          <a:noFill/>
        </p:spPr>
        <p:txBody>
          <a:bodyPr lIns="146304" tIns="91440" rIns="146304" bIns="91440" anchor="t" anchorCtr="0"/>
          <a:lstStyle>
            <a:lvl1pPr>
              <a:defRPr sz="5399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2" y="3955786"/>
            <a:ext cx="100583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99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200" y="490737"/>
            <a:ext cx="1449939" cy="306604"/>
          </a:xfrm>
          <a:prstGeom prst="rect">
            <a:avLst/>
          </a:prstGeom>
        </p:spPr>
      </p:pic>
      <p:sp>
        <p:nvSpPr>
          <p:cNvPr id="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8504239" y="307622"/>
            <a:ext cx="3656013" cy="578303"/>
          </a:xfrm>
        </p:spPr>
        <p:txBody>
          <a:bodyPr lIns="182880" tIns="146304" rIns="182880" bIns="146304"/>
          <a:lstStyle>
            <a:lvl1pPr marL="0" indent="0" algn="r">
              <a:buNone/>
              <a:defRPr sz="2000">
                <a:latin typeface="+mn-lt"/>
              </a:defRPr>
            </a:lvl1pPr>
            <a:lvl2pPr marL="342834" indent="0">
              <a:buNone/>
              <a:defRPr sz="2000"/>
            </a:lvl2pPr>
            <a:lvl3pPr marL="571390" indent="0">
              <a:buNone/>
              <a:defRPr sz="2000"/>
            </a:lvl3pPr>
            <a:lvl4pPr marL="799946" indent="0">
              <a:buNone/>
              <a:defRPr sz="2000"/>
            </a:lvl4pPr>
            <a:lvl5pPr marL="1028503" indent="0">
              <a:buNone/>
              <a:defRPr sz="2000"/>
            </a:lvl5pPr>
          </a:lstStyle>
          <a:p>
            <a:pPr lvl="0"/>
            <a:r>
              <a:rPr lang="en-US" dirty="0"/>
              <a:t>Session Code Here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288989" y="6072576"/>
            <a:ext cx="1930897" cy="634440"/>
          </a:xfrm>
          <a:prstGeom prst="rect">
            <a:avLst/>
          </a:prstGeom>
          <a:noFill/>
        </p:spPr>
        <p:txBody>
          <a:bodyPr wrap="none" lIns="182854" tIns="146283" rIns="182854" bIns="146283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#Build2016</a:t>
            </a:r>
          </a:p>
        </p:txBody>
      </p:sp>
    </p:spTree>
    <p:extLst>
      <p:ext uri="{BB962C8B-B14F-4D97-AF65-F5344CB8AC3E}">
        <p14:creationId xmlns:p14="http://schemas.microsoft.com/office/powerpoint/2010/main" val="39009646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uil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1" y="6240963"/>
            <a:ext cx="1278510" cy="274137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10058336" cy="1828786"/>
          </a:xfrm>
          <a:noFill/>
        </p:spPr>
        <p:txBody>
          <a:bodyPr lIns="146304" tIns="91440" rIns="146304" bIns="91440" anchor="t" anchorCtr="0"/>
          <a:lstStyle>
            <a:lvl1pPr>
              <a:defRPr sz="5399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2" y="3955786"/>
            <a:ext cx="100583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99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8504239" y="307622"/>
            <a:ext cx="3656013" cy="578303"/>
          </a:xfrm>
        </p:spPr>
        <p:txBody>
          <a:bodyPr lIns="182880" tIns="146304" rIns="182880" bIns="146304"/>
          <a:lstStyle>
            <a:lvl1pPr marL="0" indent="0" algn="r">
              <a:buNone/>
              <a:defRPr sz="2000">
                <a:latin typeface="+mn-lt"/>
              </a:defRPr>
            </a:lvl1pPr>
            <a:lvl2pPr marL="342834" indent="0">
              <a:buNone/>
              <a:defRPr sz="2000"/>
            </a:lvl2pPr>
            <a:lvl3pPr marL="571390" indent="0">
              <a:buNone/>
              <a:defRPr sz="2000"/>
            </a:lvl3pPr>
            <a:lvl4pPr marL="799946" indent="0">
              <a:buNone/>
              <a:defRPr sz="2000"/>
            </a:lvl4pPr>
            <a:lvl5pPr marL="1028503" indent="0">
              <a:buNone/>
              <a:defRPr sz="2000"/>
            </a:lvl5pPr>
          </a:lstStyle>
          <a:p>
            <a:pPr lvl="0"/>
            <a:r>
              <a:rPr lang="en-US" dirty="0"/>
              <a:t>Session Code Here</a:t>
            </a:r>
          </a:p>
        </p:txBody>
      </p:sp>
      <p:sp>
        <p:nvSpPr>
          <p:cNvPr id="8" name="Freeform 7"/>
          <p:cNvSpPr>
            <a:spLocks noChangeAspect="1" noEditPoints="1"/>
          </p:cNvSpPr>
          <p:nvPr userDrawn="1"/>
        </p:nvSpPr>
        <p:spPr bwMode="black">
          <a:xfrm>
            <a:off x="457200" y="490736"/>
            <a:ext cx="1239006" cy="310896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endParaRPr lang="en-US" sz="1800">
              <a:solidFill>
                <a:srgbClr val="404040"/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288989" y="6072576"/>
            <a:ext cx="1930897" cy="634440"/>
          </a:xfrm>
          <a:prstGeom prst="rect">
            <a:avLst/>
          </a:prstGeom>
          <a:noFill/>
        </p:spPr>
        <p:txBody>
          <a:bodyPr wrap="none" lIns="182854" tIns="146283" rIns="182854" bIns="146283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#Build2016</a:t>
            </a:r>
          </a:p>
        </p:txBody>
      </p:sp>
    </p:spTree>
    <p:extLst>
      <p:ext uri="{BB962C8B-B14F-4D97-AF65-F5344CB8AC3E}">
        <p14:creationId xmlns:p14="http://schemas.microsoft.com/office/powerpoint/2010/main" val="1898908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9" y="1212850"/>
            <a:ext cx="11887200" cy="2096222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400"/>
            </a:lvl2pPr>
            <a:lvl3pPr marL="228557" indent="0">
              <a:buNone/>
              <a:defRPr/>
            </a:lvl3pPr>
            <a:lvl4pPr marL="457112" indent="0">
              <a:buNone/>
              <a:defRPr/>
            </a:lvl4pPr>
            <a:lvl5pPr marL="685669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44296120"/>
      </p:ext>
    </p:extLst>
  </p:cSld>
  <p:clrMapOvr>
    <a:masterClrMapping/>
  </p:clrMapOvr>
  <p:transition>
    <p:fad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50"/>
            <a:ext cx="11887200" cy="2092881"/>
          </a:xfrm>
        </p:spPr>
        <p:txBody>
          <a:bodyPr>
            <a:spAutoFit/>
          </a:bodyPr>
          <a:lstStyle>
            <a:lvl1pPr>
              <a:defRPr sz="3999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60254750"/>
      </p:ext>
    </p:extLst>
  </p:cSld>
  <p:clrMapOvr>
    <a:masterClrMapping/>
  </p:clrMapOvr>
  <p:transition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2850"/>
            <a:ext cx="5486399" cy="1982081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199"/>
            </a:lvl1pPr>
            <a:lvl2pPr marL="0" indent="0">
              <a:buNone/>
              <a:defRPr sz="2400"/>
            </a:lvl2pPr>
            <a:lvl3pPr marL="231730" indent="0">
              <a:buNone/>
              <a:tabLst/>
              <a:defRPr sz="2000"/>
            </a:lvl3pPr>
            <a:lvl4pPr marL="460287" indent="0">
              <a:buNone/>
              <a:defRPr/>
            </a:lvl4pPr>
            <a:lvl5pPr marL="685669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50"/>
            <a:ext cx="5486399" cy="1982081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199"/>
            </a:lvl1pPr>
            <a:lvl2pPr marL="0" indent="0">
              <a:buNone/>
              <a:defRPr sz="2400"/>
            </a:lvl2pPr>
            <a:lvl3pPr marL="231730" indent="0">
              <a:buNone/>
              <a:tabLst/>
              <a:defRPr sz="2000"/>
            </a:lvl3pPr>
            <a:lvl4pPr marL="460287" indent="0">
              <a:buNone/>
              <a:defRPr/>
            </a:lvl4pPr>
            <a:lvl5pPr marL="685669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61560627"/>
      </p:ext>
    </p:extLst>
  </p:cSld>
  <p:clrMapOvr>
    <a:masterClrMapping/>
  </p:clrMapOvr>
  <p:transition>
    <p:fade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2849"/>
            <a:ext cx="5486399" cy="2425279"/>
          </a:xfrm>
        </p:spPr>
        <p:txBody>
          <a:bodyPr wrap="square">
            <a:spAutoFit/>
          </a:bodyPr>
          <a:lstStyle>
            <a:lvl1pPr marL="287282" indent="-287282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199"/>
            </a:lvl1pPr>
            <a:lvl2pPr marL="531064" indent="-233150">
              <a:defRPr sz="2400"/>
            </a:lvl2pPr>
            <a:lvl3pPr marL="699450" indent="-168387">
              <a:tabLst/>
              <a:defRPr sz="2000"/>
            </a:lvl3pPr>
            <a:lvl4pPr marL="880789" indent="-181339">
              <a:defRPr/>
            </a:lvl4pPr>
            <a:lvl5pPr marL="1049175" indent="-168387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282" indent="-287282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199"/>
            </a:lvl1pPr>
            <a:lvl2pPr marL="531064" indent="-233150">
              <a:defRPr sz="2400"/>
            </a:lvl2pPr>
            <a:lvl3pPr marL="699450" indent="-168387">
              <a:tabLst/>
              <a:defRPr sz="2000"/>
            </a:lvl3pPr>
            <a:lvl4pPr marL="880789" indent="-181339">
              <a:defRPr/>
            </a:lvl4pPr>
            <a:lvl5pPr marL="1049175" indent="-168387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38530388"/>
      </p:ext>
    </p:extLst>
  </p:cSld>
  <p:clrMapOvr>
    <a:masterClrMapping/>
  </p:clrMapOvr>
  <p:transition>
    <p:fade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75362197"/>
      </p:ext>
    </p:extLst>
  </p:cSld>
  <p:clrMapOvr>
    <a:masterClrMapping/>
  </p:clrMapOvr>
  <p:transition>
    <p:fad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01436" y="2963863"/>
            <a:ext cx="10235966" cy="917575"/>
          </a:xfrm>
        </p:spPr>
        <p:txBody>
          <a:bodyPr anchor="ctr" anchorCtr="0"/>
          <a:lstStyle>
            <a:lvl1pPr algn="l"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61465130"/>
      </p:ext>
    </p:extLst>
  </p:cSld>
  <p:clrMapOvr>
    <a:masterClrMapping/>
  </p:clrMapOvr>
  <p:transition>
    <p:fad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4"/>
            <a:ext cx="9144000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6195">
                      <a:schemeClr val="tx1"/>
                    </a:gs>
                    <a:gs pos="24779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9" y="3954463"/>
            <a:ext cx="9143999" cy="738664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99" spc="0" baseline="0">
                <a:gradFill>
                  <a:gsLst>
                    <a:gs pos="6195">
                      <a:schemeClr val="tx1"/>
                    </a:gs>
                    <a:gs pos="24779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4525455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39778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4"/>
            <a:ext cx="91439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34336551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63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4662312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63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21239">
                      <a:srgbClr val="FFFFFF"/>
                    </a:gs>
                    <a:gs pos="52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4095312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40" y="1241426"/>
            <a:ext cx="5486399" cy="2012859"/>
          </a:xfrm>
        </p:spPr>
        <p:txBody>
          <a:bodyPr>
            <a:spAutoFit/>
          </a:bodyPr>
          <a:lstStyle>
            <a:lvl1pPr>
              <a:defRPr sz="659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99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7143912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Dark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24257855"/>
      </p:ext>
    </p:extLst>
  </p:cSld>
  <p:clrMapOvr>
    <a:masterClrMapping/>
  </p:clrMapOvr>
  <p:transition>
    <p:fade/>
  </p:transition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35816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071081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2" tIns="46632" rIns="46632" bIns="4663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spcBef>
                <a:spcPct val="0"/>
              </a:spcBef>
              <a:spcAft>
                <a:spcPct val="0"/>
              </a:spcAft>
            </a:pPr>
            <a:endParaRPr lang="en-US" sz="1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8"/>
            <a:ext cx="11887199" cy="1995931"/>
          </a:xfrm>
        </p:spPr>
        <p:txBody>
          <a:bodyPr/>
          <a:lstStyle>
            <a:lvl1pPr marL="0" indent="0">
              <a:buNone/>
              <a:defRPr sz="3299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8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94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40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795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3467426"/>
      </p:ext>
    </p:extLst>
  </p:cSld>
  <p:clrMapOvr>
    <a:masterClrMapping/>
  </p:clrMapOvr>
  <p:transition>
    <p:fade/>
  </p:transition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7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54" tIns="146283" rIns="182854" bIns="146283" numCol="1" anchor="t" anchorCtr="0" compatLnSpc="1">
            <a:prstTxWarp prst="textNoShape">
              <a:avLst/>
            </a:prstTxWarp>
            <a:spAutoFit/>
          </a:bodyPr>
          <a:lstStyle/>
          <a:p>
            <a:pPr defTabSz="932111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200" y="479425"/>
            <a:ext cx="1449939" cy="30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7022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9" y="1212851"/>
            <a:ext cx="11887200" cy="2443746"/>
          </a:xfrm>
          <a:prstGeom prst="rect">
            <a:avLst/>
          </a:prstGeom>
        </p:spPr>
        <p:txBody>
          <a:bodyPr/>
          <a:lstStyle>
            <a:lvl1pPr marL="290457" indent="-290457">
              <a:buClr>
                <a:schemeClr val="tx1"/>
              </a:buClr>
              <a:buSzPct val="90000"/>
              <a:buFont typeface="Arial" pitchFamily="34" charset="0"/>
              <a:buChar char="•"/>
              <a:defRPr sz="359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390" indent="-280935">
              <a:buClr>
                <a:schemeClr val="tx1"/>
              </a:buClr>
              <a:buSzPct val="90000"/>
              <a:buFont typeface="Arial" pitchFamily="34" charset="0"/>
              <a:buChar char="•"/>
              <a:defRPr sz="319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1847" indent="-290457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404" indent="-228557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8960" indent="-228557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99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54057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9599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98439" y="1212851"/>
            <a:ext cx="5562601" cy="1982081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bg1"/>
              </a:buClr>
              <a:buFont typeface="Arial" pitchFamily="34" charset="0"/>
              <a:buChar char="•"/>
              <a:defRPr sz="3198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0962" indent="-233105">
              <a:buClr>
                <a:schemeClr val="bg1"/>
              </a:buClr>
              <a:defRPr sz="2400"/>
            </a:lvl2pPr>
            <a:lvl3pPr marL="699316" indent="-168355">
              <a:buClr>
                <a:schemeClr val="bg1"/>
              </a:buClr>
              <a:tabLst/>
              <a:defRPr sz="2000"/>
            </a:lvl3pPr>
            <a:lvl4pPr marL="880619" indent="-181305">
              <a:buClr>
                <a:schemeClr val="bg1"/>
              </a:buClr>
              <a:defRPr/>
            </a:lvl4pPr>
            <a:lvl5pPr marL="1048973" indent="-168355">
              <a:buClr>
                <a:schemeClr val="bg1"/>
              </a:buClr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99237" y="1212851"/>
            <a:ext cx="5562601" cy="1982081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bg1"/>
              </a:buClr>
              <a:buFont typeface="Arial" pitchFamily="34" charset="0"/>
              <a:buChar char="•"/>
              <a:defRPr sz="3198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0962" indent="-233105">
              <a:buClr>
                <a:schemeClr val="bg1"/>
              </a:buClr>
              <a:defRPr sz="2400"/>
            </a:lvl2pPr>
            <a:lvl3pPr marL="699316" indent="-168355">
              <a:buClr>
                <a:schemeClr val="bg1"/>
              </a:buClr>
              <a:tabLst/>
              <a:defRPr sz="2000"/>
            </a:lvl3pPr>
            <a:lvl4pPr marL="880619" indent="-181305">
              <a:buClr>
                <a:schemeClr val="bg1"/>
              </a:buClr>
              <a:defRPr/>
            </a:lvl4pPr>
            <a:lvl5pPr marL="1048973" indent="-168355">
              <a:buClr>
                <a:schemeClr val="bg1"/>
              </a:buClr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183198" y="6740611"/>
            <a:ext cx="2408237" cy="2588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3238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48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Microsoft Confidential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6921" y="6491313"/>
            <a:ext cx="1085714" cy="412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883937"/>
      </p:ext>
    </p:extLst>
  </p:cSld>
  <p:clrMapOvr>
    <a:masterClrMapping/>
  </p:clrMapOvr>
  <p:transition>
    <p:fade/>
  </p:transition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58409921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36.xml"/><Relationship Id="rId1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44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17" Type="http://schemas.openxmlformats.org/officeDocument/2006/relationships/slideLayout" Target="../slideLayouts/slideLayout40.xml"/><Relationship Id="rId2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39.xml"/><Relationship Id="rId20" Type="http://schemas.openxmlformats.org/officeDocument/2006/relationships/slideLayout" Target="../slideLayouts/slideLayout43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5" Type="http://schemas.openxmlformats.org/officeDocument/2006/relationships/slideLayout" Target="../slideLayouts/slideLayout38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33.xml"/><Relationship Id="rId19" Type="http://schemas.openxmlformats.org/officeDocument/2006/relationships/slideLayout" Target="../slideLayouts/slideLayout42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slideLayout" Target="../slideLayouts/slideLayout37.xml"/><Relationship Id="rId22" Type="http://schemas.openxmlformats.org/officeDocument/2006/relationships/slideLayout" Target="../slideLayouts/slideLayout4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13" Type="http://schemas.openxmlformats.org/officeDocument/2006/relationships/slideLayout" Target="../slideLayouts/slideLayout58.xml"/><Relationship Id="rId18" Type="http://schemas.openxmlformats.org/officeDocument/2006/relationships/slideLayout" Target="../slideLayouts/slideLayout63.xml"/><Relationship Id="rId26" Type="http://schemas.openxmlformats.org/officeDocument/2006/relationships/image" Target="../media/image6.png"/><Relationship Id="rId3" Type="http://schemas.openxmlformats.org/officeDocument/2006/relationships/slideLayout" Target="../slideLayouts/slideLayout48.xml"/><Relationship Id="rId21" Type="http://schemas.openxmlformats.org/officeDocument/2006/relationships/slideLayout" Target="../slideLayouts/slideLayout66.xml"/><Relationship Id="rId7" Type="http://schemas.openxmlformats.org/officeDocument/2006/relationships/slideLayout" Target="../slideLayouts/slideLayout52.xml"/><Relationship Id="rId12" Type="http://schemas.openxmlformats.org/officeDocument/2006/relationships/slideLayout" Target="../slideLayouts/slideLayout57.xml"/><Relationship Id="rId17" Type="http://schemas.openxmlformats.org/officeDocument/2006/relationships/slideLayout" Target="../slideLayouts/slideLayout62.xml"/><Relationship Id="rId25" Type="http://schemas.openxmlformats.org/officeDocument/2006/relationships/theme" Target="../theme/theme3.xml"/><Relationship Id="rId2" Type="http://schemas.openxmlformats.org/officeDocument/2006/relationships/slideLayout" Target="../slideLayouts/slideLayout47.xml"/><Relationship Id="rId16" Type="http://schemas.openxmlformats.org/officeDocument/2006/relationships/slideLayout" Target="../slideLayouts/slideLayout61.xml"/><Relationship Id="rId20" Type="http://schemas.openxmlformats.org/officeDocument/2006/relationships/slideLayout" Target="../slideLayouts/slideLayout65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24" Type="http://schemas.openxmlformats.org/officeDocument/2006/relationships/slideLayout" Target="../slideLayouts/slideLayout69.xml"/><Relationship Id="rId5" Type="http://schemas.openxmlformats.org/officeDocument/2006/relationships/slideLayout" Target="../slideLayouts/slideLayout50.xml"/><Relationship Id="rId15" Type="http://schemas.openxmlformats.org/officeDocument/2006/relationships/slideLayout" Target="../slideLayouts/slideLayout60.xml"/><Relationship Id="rId23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55.xml"/><Relationship Id="rId19" Type="http://schemas.openxmlformats.org/officeDocument/2006/relationships/slideLayout" Target="../slideLayouts/slideLayout64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Relationship Id="rId14" Type="http://schemas.openxmlformats.org/officeDocument/2006/relationships/slideLayout" Target="../slideLayouts/slideLayout59.xml"/><Relationship Id="rId22" Type="http://schemas.openxmlformats.org/officeDocument/2006/relationships/slideLayout" Target="../slideLayouts/slideLayout6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7.xml"/><Relationship Id="rId13" Type="http://schemas.openxmlformats.org/officeDocument/2006/relationships/slideLayout" Target="../slideLayouts/slideLayout82.xml"/><Relationship Id="rId18" Type="http://schemas.openxmlformats.org/officeDocument/2006/relationships/slideLayout" Target="../slideLayouts/slideLayout87.xml"/><Relationship Id="rId3" Type="http://schemas.openxmlformats.org/officeDocument/2006/relationships/slideLayout" Target="../slideLayouts/slideLayout72.xml"/><Relationship Id="rId21" Type="http://schemas.openxmlformats.org/officeDocument/2006/relationships/slideLayout" Target="../slideLayouts/slideLayout90.xml"/><Relationship Id="rId7" Type="http://schemas.openxmlformats.org/officeDocument/2006/relationships/slideLayout" Target="../slideLayouts/slideLayout76.xml"/><Relationship Id="rId12" Type="http://schemas.openxmlformats.org/officeDocument/2006/relationships/slideLayout" Target="../slideLayouts/slideLayout81.xml"/><Relationship Id="rId17" Type="http://schemas.openxmlformats.org/officeDocument/2006/relationships/slideLayout" Target="../slideLayouts/slideLayout86.xml"/><Relationship Id="rId2" Type="http://schemas.openxmlformats.org/officeDocument/2006/relationships/slideLayout" Target="../slideLayouts/slideLayout71.xml"/><Relationship Id="rId16" Type="http://schemas.openxmlformats.org/officeDocument/2006/relationships/slideLayout" Target="../slideLayouts/slideLayout85.xml"/><Relationship Id="rId20" Type="http://schemas.openxmlformats.org/officeDocument/2006/relationships/slideLayout" Target="../slideLayouts/slideLayout89.xml"/><Relationship Id="rId1" Type="http://schemas.openxmlformats.org/officeDocument/2006/relationships/slideLayout" Target="../slideLayouts/slideLayout70.xml"/><Relationship Id="rId6" Type="http://schemas.openxmlformats.org/officeDocument/2006/relationships/slideLayout" Target="../slideLayouts/slideLayout75.xml"/><Relationship Id="rId11" Type="http://schemas.openxmlformats.org/officeDocument/2006/relationships/slideLayout" Target="../slideLayouts/slideLayout80.xml"/><Relationship Id="rId5" Type="http://schemas.openxmlformats.org/officeDocument/2006/relationships/slideLayout" Target="../slideLayouts/slideLayout74.xml"/><Relationship Id="rId15" Type="http://schemas.openxmlformats.org/officeDocument/2006/relationships/slideLayout" Target="../slideLayouts/slideLayout84.xml"/><Relationship Id="rId23" Type="http://schemas.openxmlformats.org/officeDocument/2006/relationships/theme" Target="../theme/theme4.xml"/><Relationship Id="rId10" Type="http://schemas.openxmlformats.org/officeDocument/2006/relationships/slideLayout" Target="../slideLayouts/slideLayout79.xml"/><Relationship Id="rId19" Type="http://schemas.openxmlformats.org/officeDocument/2006/relationships/slideLayout" Target="../slideLayouts/slideLayout88.xml"/><Relationship Id="rId4" Type="http://schemas.openxmlformats.org/officeDocument/2006/relationships/slideLayout" Target="../slideLayouts/slideLayout73.xml"/><Relationship Id="rId9" Type="http://schemas.openxmlformats.org/officeDocument/2006/relationships/slideLayout" Target="../slideLayouts/slideLayout78.xml"/><Relationship Id="rId14" Type="http://schemas.openxmlformats.org/officeDocument/2006/relationships/slideLayout" Target="../slideLayouts/slideLayout83.xml"/><Relationship Id="rId22" Type="http://schemas.openxmlformats.org/officeDocument/2006/relationships/slideLayout" Target="../slideLayouts/slideLayout9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12618967" y="0"/>
            <a:ext cx="952401" cy="5766965"/>
            <a:chOff x="12618967" y="0"/>
            <a:chExt cx="952401" cy="5766965"/>
          </a:xfrm>
        </p:grpSpPr>
        <p:grpSp>
          <p:nvGrpSpPr>
            <p:cNvPr id="26" name="Group 25"/>
            <p:cNvGrpSpPr/>
            <p:nvPr userDrawn="1"/>
          </p:nvGrpSpPr>
          <p:grpSpPr>
            <a:xfrm rot="5400000">
              <a:off x="11582059" y="1045293"/>
              <a:ext cx="2703052" cy="629236"/>
              <a:chOff x="1586734" y="4543426"/>
              <a:chExt cx="2703052" cy="629236"/>
            </a:xfrm>
          </p:grpSpPr>
          <p:sp>
            <p:nvSpPr>
              <p:cNvPr id="45" name="Rectangle 44"/>
              <p:cNvSpPr/>
              <p:nvPr userDrawn="1"/>
            </p:nvSpPr>
            <p:spPr bwMode="auto">
              <a:xfrm>
                <a:off x="1586734" y="4543427"/>
                <a:ext cx="869930" cy="28976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 smtClea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 smtClean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 smtClean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0 G:120 B:215</a:t>
                </a:r>
                <a:endParaRPr lang="en-US" sz="500" dirty="0" smtClean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7" name="Rectangle 36"/>
              <p:cNvSpPr/>
              <p:nvPr userDrawn="1"/>
            </p:nvSpPr>
            <p:spPr bwMode="auto">
              <a:xfrm>
                <a:off x="3419856" y="4543428"/>
                <a:ext cx="869930" cy="28976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 smtClean="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Cyan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 smtClean="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 smtClean="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0 G:188 B:242</a:t>
                </a:r>
                <a:endParaRPr lang="en-US" sz="500" dirty="0" smtClean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1" name="Rectangle 40"/>
              <p:cNvSpPr/>
              <p:nvPr userDrawn="1"/>
            </p:nvSpPr>
            <p:spPr bwMode="auto">
              <a:xfrm>
                <a:off x="1586734" y="4882896"/>
                <a:ext cx="869930" cy="28976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 smtClean="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 smtClean="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 smtClean="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210 G:210 B:210</a:t>
                </a:r>
                <a:endParaRPr lang="en-US" sz="500" dirty="0" smtClean="0">
                  <a:gradFill>
                    <a:gsLst>
                      <a:gs pos="92035">
                        <a:srgbClr val="505050"/>
                      </a:gs>
                      <a:gs pos="27000">
                        <a:srgbClr val="50505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2" name="Rectangle 41"/>
              <p:cNvSpPr/>
              <p:nvPr userDrawn="1"/>
            </p:nvSpPr>
            <p:spPr bwMode="auto">
              <a:xfrm>
                <a:off x="2505456" y="4543426"/>
                <a:ext cx="869930" cy="28976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 smtClea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Dark Blue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 smtClea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 smtClea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0 G:32 B:80</a:t>
                </a:r>
                <a:endParaRPr lang="en-US" sz="5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3" name="Rectangle 42"/>
              <p:cNvSpPr/>
              <p:nvPr userDrawn="1"/>
            </p:nvSpPr>
            <p:spPr bwMode="auto">
              <a:xfrm>
                <a:off x="3413144" y="4882896"/>
                <a:ext cx="869930" cy="28976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 smtClea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Dark Gray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 smtClean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 smtClean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80 G:80 B:80</a:t>
                </a:r>
                <a:endParaRPr lang="en-US" sz="500" dirty="0" smtClean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4" name="Rectangle 43"/>
              <p:cNvSpPr/>
              <p:nvPr userDrawn="1"/>
            </p:nvSpPr>
            <p:spPr bwMode="auto">
              <a:xfrm>
                <a:off x="2505456" y="4882895"/>
                <a:ext cx="869930" cy="289766"/>
              </a:xfrm>
              <a:prstGeom prst="rect">
                <a:avLst/>
              </a:prstGeom>
              <a:solidFill>
                <a:srgbClr val="73737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 smtClea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Gray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 smtClean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 smtClean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115 G:115 B:115</a:t>
                </a:r>
                <a:endParaRPr lang="en-US" sz="500" dirty="0" smtClean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27" name="Group 26"/>
            <p:cNvGrpSpPr/>
            <p:nvPr userDrawn="1"/>
          </p:nvGrpSpPr>
          <p:grpSpPr>
            <a:xfrm rot="5400000">
              <a:off x="11412325" y="4270556"/>
              <a:ext cx="2703052" cy="289766"/>
              <a:chOff x="4476564" y="4543426"/>
              <a:chExt cx="2703052" cy="289766"/>
            </a:xfrm>
          </p:grpSpPr>
          <p:sp>
            <p:nvSpPr>
              <p:cNvPr id="33" name="Rectangle 32"/>
              <p:cNvSpPr/>
              <p:nvPr userDrawn="1"/>
            </p:nvSpPr>
            <p:spPr bwMode="auto">
              <a:xfrm>
                <a:off x="5395286" y="4543426"/>
                <a:ext cx="869930" cy="289766"/>
              </a:xfrm>
              <a:prstGeom prst="rect">
                <a:avLst/>
              </a:prstGeom>
              <a:solidFill>
                <a:srgbClr val="5C2D9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 smtClea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Purple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 smtClean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R:92 G:45 B:145</a:t>
                </a:r>
              </a:p>
            </p:txBody>
          </p:sp>
          <p:sp>
            <p:nvSpPr>
              <p:cNvPr id="34" name="Rectangle 33"/>
              <p:cNvSpPr/>
              <p:nvPr userDrawn="1"/>
            </p:nvSpPr>
            <p:spPr bwMode="auto">
              <a:xfrm>
                <a:off x="6309686" y="4543426"/>
                <a:ext cx="869930" cy="289766"/>
              </a:xfrm>
              <a:prstGeom prst="rect">
                <a:avLst/>
              </a:prstGeom>
              <a:solidFill>
                <a:srgbClr val="D83B0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 smtClea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Orange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 smtClean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 smtClean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216 G:59 B:1</a:t>
                </a:r>
              </a:p>
            </p:txBody>
          </p:sp>
          <p:sp>
            <p:nvSpPr>
              <p:cNvPr id="35" name="Rectangle 34"/>
              <p:cNvSpPr/>
              <p:nvPr userDrawn="1"/>
            </p:nvSpPr>
            <p:spPr bwMode="auto">
              <a:xfrm>
                <a:off x="4476564" y="4543426"/>
                <a:ext cx="869930" cy="289766"/>
              </a:xfrm>
              <a:prstGeom prst="rect">
                <a:avLst/>
              </a:prstGeom>
              <a:solidFill>
                <a:srgbClr val="107C1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 smtClea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Green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 smtClean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 smtClean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16 G:124 B:16</a:t>
                </a:r>
                <a:endParaRPr lang="en-US" sz="500" dirty="0" smtClean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28" name="TextBox 27"/>
            <p:cNvSpPr txBox="1"/>
            <p:nvPr userDrawn="1"/>
          </p:nvSpPr>
          <p:spPr>
            <a:xfrm rot="5400000">
              <a:off x="12988035" y="260168"/>
              <a:ext cx="843501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Main colors</a:t>
              </a:r>
            </a:p>
          </p:txBody>
        </p:sp>
        <p:sp>
          <p:nvSpPr>
            <p:cNvPr id="32" name="TextBox 31"/>
            <p:cNvSpPr txBox="1"/>
            <p:nvPr userDrawn="1"/>
          </p:nvSpPr>
          <p:spPr>
            <a:xfrm rot="5400000">
              <a:off x="11742070" y="4230580"/>
              <a:ext cx="2656496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Secondary colors (use only when</a:t>
              </a:r>
              <a:r>
                <a:rPr lang="en-US" sz="1000" baseline="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 necessary)</a:t>
              </a:r>
              <a:endParaRPr lang="en-US" sz="10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69" r:id="rId1"/>
    <p:sldLayoutId id="2147484300" r:id="rId2"/>
    <p:sldLayoutId id="2147484318" r:id="rId3"/>
    <p:sldLayoutId id="2147484295" r:id="rId4"/>
    <p:sldLayoutId id="2147484240" r:id="rId5"/>
    <p:sldLayoutId id="2147484296" r:id="rId6"/>
    <p:sldLayoutId id="2147484241" r:id="rId7"/>
    <p:sldLayoutId id="2147484297" r:id="rId8"/>
    <p:sldLayoutId id="2147484244" r:id="rId9"/>
    <p:sldLayoutId id="2147484298" r:id="rId10"/>
    <p:sldLayoutId id="2147484245" r:id="rId11"/>
    <p:sldLayoutId id="2147484247" r:id="rId12"/>
    <p:sldLayoutId id="2147484337" r:id="rId13"/>
    <p:sldLayoutId id="2147484249" r:id="rId14"/>
    <p:sldLayoutId id="2147484301" r:id="rId15"/>
    <p:sldLayoutId id="2147484252" r:id="rId16"/>
    <p:sldLayoutId id="2147484251" r:id="rId17"/>
    <p:sldLayoutId id="2147484254" r:id="rId18"/>
    <p:sldLayoutId id="2147484257" r:id="rId19"/>
    <p:sldLayoutId id="2147484258" r:id="rId20"/>
    <p:sldLayoutId id="2147484260" r:id="rId21"/>
    <p:sldLayoutId id="2147484299" r:id="rId22"/>
    <p:sldLayoutId id="2147484263" r:id="rId23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marL="342900" marR="0" lvl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</a:pPr>
            <a:r>
              <a:rPr lang="en-US" dirty="0" smtClean="0"/>
              <a:t>Click to edit Master text styles</a:t>
            </a:r>
          </a:p>
          <a:p>
            <a:pPr marL="584200" marR="0" lvl="1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</a:pPr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grpSp>
        <p:nvGrpSpPr>
          <p:cNvPr id="42" name="Group 41"/>
          <p:cNvGrpSpPr/>
          <p:nvPr userDrawn="1"/>
        </p:nvGrpSpPr>
        <p:grpSpPr>
          <a:xfrm>
            <a:off x="12618967" y="0"/>
            <a:ext cx="952401" cy="5766965"/>
            <a:chOff x="12618967" y="0"/>
            <a:chExt cx="952401" cy="5766965"/>
          </a:xfrm>
        </p:grpSpPr>
        <p:grpSp>
          <p:nvGrpSpPr>
            <p:cNvPr id="43" name="Group 42"/>
            <p:cNvGrpSpPr/>
            <p:nvPr userDrawn="1"/>
          </p:nvGrpSpPr>
          <p:grpSpPr>
            <a:xfrm rot="5400000">
              <a:off x="11582059" y="1045293"/>
              <a:ext cx="2703052" cy="629236"/>
              <a:chOff x="1586734" y="4543426"/>
              <a:chExt cx="2703052" cy="629236"/>
            </a:xfrm>
          </p:grpSpPr>
          <p:sp>
            <p:nvSpPr>
              <p:cNvPr id="50" name="Rectangle 49"/>
              <p:cNvSpPr/>
              <p:nvPr userDrawn="1"/>
            </p:nvSpPr>
            <p:spPr bwMode="auto">
              <a:xfrm>
                <a:off x="2505456" y="4543427"/>
                <a:ext cx="869930" cy="289766"/>
              </a:xfrm>
              <a:prstGeom prst="rect">
                <a:avLst/>
              </a:prstGeom>
              <a:solidFill>
                <a:srgbClr val="0078D7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 dirty="0" smtClean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 smtClean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R:0 G:120 B:215</a:t>
                </a:r>
              </a:p>
            </p:txBody>
          </p:sp>
          <p:sp>
            <p:nvSpPr>
              <p:cNvPr id="51" name="Rectangle 50"/>
              <p:cNvSpPr/>
              <p:nvPr userDrawn="1"/>
            </p:nvSpPr>
            <p:spPr bwMode="auto">
              <a:xfrm>
                <a:off x="1586734" y="4543428"/>
                <a:ext cx="869930" cy="289766"/>
              </a:xfrm>
              <a:prstGeom prst="rect">
                <a:avLst/>
              </a:prstGeom>
              <a:solidFill>
                <a:srgbClr val="00BCF2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 dirty="0" smtClean="0">
                    <a:ln>
                      <a:noFill/>
                    </a:ln>
                    <a:gradFill>
                      <a:gsLst>
                        <a:gs pos="28319">
                          <a:srgbClr val="505050"/>
                        </a:gs>
                        <a:gs pos="79000">
                          <a:srgbClr val="50505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Cyan</a:t>
                </a:r>
              </a:p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 smtClean="0">
                    <a:ln>
                      <a:noFill/>
                    </a:ln>
                    <a:gradFill>
                      <a:gsLst>
                        <a:gs pos="28319">
                          <a:srgbClr val="505050"/>
                        </a:gs>
                        <a:gs pos="79000">
                          <a:srgbClr val="50505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R:0 G:188 B:242</a:t>
                </a:r>
              </a:p>
            </p:txBody>
          </p:sp>
          <p:sp>
            <p:nvSpPr>
              <p:cNvPr id="52" name="Rectangle 51"/>
              <p:cNvSpPr/>
              <p:nvPr userDrawn="1"/>
            </p:nvSpPr>
            <p:spPr bwMode="auto">
              <a:xfrm>
                <a:off x="1586734" y="4882896"/>
                <a:ext cx="869930" cy="289766"/>
              </a:xfrm>
              <a:prstGeom prst="rect">
                <a:avLst/>
              </a:prstGeom>
              <a:solidFill>
                <a:srgbClr val="D2D2D2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 dirty="0" smtClean="0">
                    <a:ln>
                      <a:noFill/>
                    </a:ln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 smtClean="0">
                    <a:ln>
                      <a:noFill/>
                    </a:ln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R:210 G:210 B:210</a:t>
                </a:r>
              </a:p>
            </p:txBody>
          </p:sp>
          <p:sp>
            <p:nvSpPr>
              <p:cNvPr id="53" name="Rectangle 52"/>
              <p:cNvSpPr/>
              <p:nvPr userDrawn="1"/>
            </p:nvSpPr>
            <p:spPr bwMode="auto">
              <a:xfrm>
                <a:off x="3419856" y="4543426"/>
                <a:ext cx="869930" cy="289766"/>
              </a:xfrm>
              <a:prstGeom prst="rect">
                <a:avLst/>
              </a:prstGeom>
              <a:solidFill>
                <a:srgbClr val="002050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 dirty="0" smtClean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Dark Blue</a:t>
                </a:r>
              </a:p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 smtClean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R:0 G:32 B:80</a:t>
                </a:r>
              </a:p>
            </p:txBody>
          </p:sp>
          <p:sp>
            <p:nvSpPr>
              <p:cNvPr id="54" name="Rectangle 53"/>
              <p:cNvSpPr/>
              <p:nvPr userDrawn="1"/>
            </p:nvSpPr>
            <p:spPr bwMode="auto">
              <a:xfrm>
                <a:off x="3413144" y="4882896"/>
                <a:ext cx="869930" cy="289766"/>
              </a:xfrm>
              <a:prstGeom prst="rect">
                <a:avLst/>
              </a:prstGeom>
              <a:solidFill>
                <a:srgbClr val="323232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 dirty="0" smtClean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Dark Gray</a:t>
                </a:r>
              </a:p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 smtClean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R:50 G:50 B:50</a:t>
                </a:r>
              </a:p>
            </p:txBody>
          </p:sp>
          <p:sp>
            <p:nvSpPr>
              <p:cNvPr id="55" name="Rectangle 54"/>
              <p:cNvSpPr/>
              <p:nvPr userDrawn="1"/>
            </p:nvSpPr>
            <p:spPr bwMode="auto">
              <a:xfrm>
                <a:off x="2505456" y="4882895"/>
                <a:ext cx="869930" cy="289766"/>
              </a:xfrm>
              <a:prstGeom prst="rect">
                <a:avLst/>
              </a:prstGeom>
              <a:solidFill>
                <a:srgbClr val="737373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 dirty="0" smtClean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Gray</a:t>
                </a:r>
              </a:p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 smtClean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R:115 G:115 B:115</a:t>
                </a:r>
              </a:p>
            </p:txBody>
          </p:sp>
        </p:grpSp>
        <p:grpSp>
          <p:nvGrpSpPr>
            <p:cNvPr id="44" name="Group 43"/>
            <p:cNvGrpSpPr/>
            <p:nvPr userDrawn="1"/>
          </p:nvGrpSpPr>
          <p:grpSpPr>
            <a:xfrm rot="5400000">
              <a:off x="11412325" y="4270556"/>
              <a:ext cx="2703052" cy="289766"/>
              <a:chOff x="4476564" y="4543426"/>
              <a:chExt cx="2703052" cy="289766"/>
            </a:xfrm>
          </p:grpSpPr>
          <p:sp>
            <p:nvSpPr>
              <p:cNvPr id="47" name="Rectangle 46"/>
              <p:cNvSpPr/>
              <p:nvPr userDrawn="1"/>
            </p:nvSpPr>
            <p:spPr bwMode="auto">
              <a:xfrm>
                <a:off x="5395286" y="4543426"/>
                <a:ext cx="869930" cy="289766"/>
              </a:xfrm>
              <a:prstGeom prst="rect">
                <a:avLst/>
              </a:prstGeom>
              <a:solidFill>
                <a:srgbClr val="5C2D9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baseline="0" noProof="0" dirty="0" smtClea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Purple</a:t>
                </a:r>
              </a:p>
              <a:p>
                <a:pPr lvl="0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0" lang="en-US" sz="500" b="0" i="0" u="none" strike="noStrike" kern="0" cap="none" spc="0" normalizeH="0" baseline="0" noProof="0" dirty="0" smtClean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R:92 G:45 B:145</a:t>
                </a:r>
              </a:p>
            </p:txBody>
          </p:sp>
          <p:sp>
            <p:nvSpPr>
              <p:cNvPr id="48" name="Rectangle 47"/>
              <p:cNvSpPr/>
              <p:nvPr userDrawn="1"/>
            </p:nvSpPr>
            <p:spPr bwMode="auto">
              <a:xfrm>
                <a:off x="6309686" y="4543426"/>
                <a:ext cx="869930" cy="289766"/>
              </a:xfrm>
              <a:prstGeom prst="rect">
                <a:avLst/>
              </a:prstGeom>
              <a:solidFill>
                <a:srgbClr val="D83B01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 dirty="0" smtClean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Orange</a:t>
                </a:r>
              </a:p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 smtClean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R:216 G:59 B:1</a:t>
                </a:r>
              </a:p>
            </p:txBody>
          </p:sp>
          <p:sp>
            <p:nvSpPr>
              <p:cNvPr id="49" name="Rectangle 48"/>
              <p:cNvSpPr/>
              <p:nvPr userDrawn="1"/>
            </p:nvSpPr>
            <p:spPr bwMode="auto">
              <a:xfrm>
                <a:off x="4476564" y="4543426"/>
                <a:ext cx="869930" cy="289766"/>
              </a:xfrm>
              <a:prstGeom prst="rect">
                <a:avLst/>
              </a:prstGeom>
              <a:solidFill>
                <a:srgbClr val="107C10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 dirty="0" smtClean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Green</a:t>
                </a:r>
              </a:p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 smtClean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R:16 G:124 B:16</a:t>
                </a:r>
              </a:p>
            </p:txBody>
          </p:sp>
        </p:grpSp>
        <p:sp>
          <p:nvSpPr>
            <p:cNvPr id="45" name="TextBox 44"/>
            <p:cNvSpPr txBox="1"/>
            <p:nvPr userDrawn="1"/>
          </p:nvSpPr>
          <p:spPr>
            <a:xfrm rot="5400000">
              <a:off x="12988035" y="260168"/>
              <a:ext cx="843501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 smtClean="0">
                  <a:ln>
                    <a:noFill/>
                  </a:ln>
                  <a:gradFill>
                    <a:gsLst>
                      <a:gs pos="2917">
                        <a:srgbClr val="505050"/>
                      </a:gs>
                      <a:gs pos="30000">
                        <a:srgbClr val="505050"/>
                      </a:gs>
                    </a:gsLst>
                    <a:lin ang="5400000" scaled="0"/>
                  </a:gradFill>
                  <a:effectLst/>
                  <a:uLnTx/>
                  <a:uFillTx/>
                </a:rPr>
                <a:t>Main colors</a:t>
              </a:r>
            </a:p>
          </p:txBody>
        </p:sp>
        <p:sp>
          <p:nvSpPr>
            <p:cNvPr id="46" name="TextBox 45"/>
            <p:cNvSpPr txBox="1"/>
            <p:nvPr userDrawn="1"/>
          </p:nvSpPr>
          <p:spPr>
            <a:xfrm rot="5400000">
              <a:off x="11742070" y="4230580"/>
              <a:ext cx="2656496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 smtClean="0">
                  <a:ln>
                    <a:noFill/>
                  </a:ln>
                  <a:gradFill>
                    <a:gsLst>
                      <a:gs pos="2917">
                        <a:srgbClr val="505050"/>
                      </a:gs>
                      <a:gs pos="30000">
                        <a:srgbClr val="505050"/>
                      </a:gs>
                    </a:gsLst>
                    <a:lin ang="5400000" scaled="0"/>
                  </a:gradFill>
                  <a:effectLst/>
                  <a:uLnTx/>
                  <a:uFillTx/>
                </a:rPr>
                <a:t>Secondary colors (use only when necessary)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6012077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338" r:id="rId1"/>
    <p:sldLayoutId id="2147484339" r:id="rId2"/>
    <p:sldLayoutId id="2147484340" r:id="rId3"/>
    <p:sldLayoutId id="2147484311" r:id="rId4"/>
    <p:sldLayoutId id="2147484312" r:id="rId5"/>
    <p:sldLayoutId id="2147484313" r:id="rId6"/>
    <p:sldLayoutId id="2147484314" r:id="rId7"/>
    <p:sldLayoutId id="2147484315" r:id="rId8"/>
    <p:sldLayoutId id="2147484316" r:id="rId9"/>
    <p:sldLayoutId id="2147484327" r:id="rId10"/>
    <p:sldLayoutId id="2147484328" r:id="rId11"/>
    <p:sldLayoutId id="2147484329" r:id="rId12"/>
    <p:sldLayoutId id="2147484330" r:id="rId13"/>
    <p:sldLayoutId id="2147484331" r:id="rId14"/>
    <p:sldLayoutId id="2147484317" r:id="rId15"/>
    <p:sldLayoutId id="2147484332" r:id="rId16"/>
    <p:sldLayoutId id="2147484333" r:id="rId17"/>
    <p:sldLayoutId id="2147484334" r:id="rId18"/>
    <p:sldLayoutId id="2147484335" r:id="rId19"/>
    <p:sldLayoutId id="2147484336" r:id="rId20"/>
    <p:sldLayoutId id="2147484366" r:id="rId21"/>
    <p:sldLayoutId id="2147484367" r:id="rId22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lang="en-US" sz="4000" kern="1200" spc="0" baseline="0" dirty="0" smtClean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lang="en-US" sz="2400" kern="1200" spc="0" baseline="0" dirty="0" smtClean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5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1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6"/>
          <a:stretch>
            <a:fillRect/>
          </a:stretch>
        </p:blipFill>
        <p:spPr>
          <a:xfrm rot="5400000">
            <a:off x="9393899" y="3050514"/>
            <a:ext cx="6995160" cy="89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3872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42" r:id="rId1"/>
    <p:sldLayoutId id="2147484343" r:id="rId2"/>
    <p:sldLayoutId id="2147484344" r:id="rId3"/>
    <p:sldLayoutId id="2147484345" r:id="rId4"/>
    <p:sldLayoutId id="2147484346" r:id="rId5"/>
    <p:sldLayoutId id="2147484347" r:id="rId6"/>
    <p:sldLayoutId id="2147484348" r:id="rId7"/>
    <p:sldLayoutId id="2147484349" r:id="rId8"/>
    <p:sldLayoutId id="2147484350" r:id="rId9"/>
    <p:sldLayoutId id="2147484351" r:id="rId10"/>
    <p:sldLayoutId id="2147484352" r:id="rId11"/>
    <p:sldLayoutId id="2147484353" r:id="rId12"/>
    <p:sldLayoutId id="2147484354" r:id="rId13"/>
    <p:sldLayoutId id="2147484355" r:id="rId14"/>
    <p:sldLayoutId id="2147484356" r:id="rId15"/>
    <p:sldLayoutId id="2147484357" r:id="rId16"/>
    <p:sldLayoutId id="2147484358" r:id="rId17"/>
    <p:sldLayoutId id="2147484359" r:id="rId18"/>
    <p:sldLayoutId id="2147484360" r:id="rId19"/>
    <p:sldLayoutId id="2147484361" r:id="rId20"/>
    <p:sldLayoutId id="2147484362" r:id="rId21"/>
    <p:sldLayoutId id="2147484363" r:id="rId22"/>
    <p:sldLayoutId id="2147484364" r:id="rId23"/>
    <p:sldLayoutId id="2147484365" r:id="rId24"/>
  </p:sldLayoutIdLst>
  <p:transition>
    <p:fade/>
  </p:transition>
  <p:txStyles>
    <p:titleStyle>
      <a:lvl1pPr algn="l" defTabSz="932563" rtl="0" eaLnBrk="1" latinLnBrk="0" hangingPunct="1">
        <a:lnSpc>
          <a:spcPct val="90000"/>
        </a:lnSpc>
        <a:spcBef>
          <a:spcPct val="0"/>
        </a:spcBef>
        <a:buNone/>
        <a:defRPr lang="en-US" sz="4799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834" marR="0" indent="-342834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99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088" marR="0" indent="-241253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99946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503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058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4548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0830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112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3394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281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563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8844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126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408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7689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3970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253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5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1" y="1212852"/>
            <a:ext cx="11887198" cy="2134413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marL="342834" marR="0" lvl="0" indent="-342834" algn="l" defTabSz="9325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</a:pPr>
            <a:r>
              <a:rPr lang="en-US" dirty="0"/>
              <a:t>Click to edit Master text styles</a:t>
            </a:r>
          </a:p>
          <a:p>
            <a:pPr marL="584088" marR="0" lvl="1" indent="-241253" algn="l" defTabSz="9325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</a:pPr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42" name="Group 41"/>
          <p:cNvGrpSpPr/>
          <p:nvPr userDrawn="1"/>
        </p:nvGrpSpPr>
        <p:grpSpPr>
          <a:xfrm>
            <a:off x="12618964" y="-8395"/>
            <a:ext cx="955641" cy="5775361"/>
            <a:chOff x="12618967" y="-8396"/>
            <a:chExt cx="955641" cy="5775361"/>
          </a:xfrm>
        </p:grpSpPr>
        <p:grpSp>
          <p:nvGrpSpPr>
            <p:cNvPr id="43" name="Group 42"/>
            <p:cNvGrpSpPr/>
            <p:nvPr userDrawn="1"/>
          </p:nvGrpSpPr>
          <p:grpSpPr>
            <a:xfrm rot="5400000">
              <a:off x="11582059" y="1045293"/>
              <a:ext cx="2703052" cy="629236"/>
              <a:chOff x="1586734" y="4543426"/>
              <a:chExt cx="2703052" cy="629236"/>
            </a:xfrm>
          </p:grpSpPr>
          <p:sp>
            <p:nvSpPr>
              <p:cNvPr id="50" name="Rectangle 49"/>
              <p:cNvSpPr/>
              <p:nvPr userDrawn="1"/>
            </p:nvSpPr>
            <p:spPr bwMode="auto">
              <a:xfrm>
                <a:off x="2505456" y="4543427"/>
                <a:ext cx="869930" cy="289766"/>
              </a:xfrm>
              <a:prstGeom prst="rect">
                <a:avLst/>
              </a:prstGeom>
              <a:solidFill>
                <a:srgbClr val="0078D7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293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marL="0" marR="0" lvl="0" indent="0" defTabSz="932293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R:0 G:120 B:215</a:t>
                </a:r>
              </a:p>
            </p:txBody>
          </p:sp>
          <p:sp>
            <p:nvSpPr>
              <p:cNvPr id="51" name="Rectangle 50"/>
              <p:cNvSpPr/>
              <p:nvPr userDrawn="1"/>
            </p:nvSpPr>
            <p:spPr bwMode="auto">
              <a:xfrm>
                <a:off x="1586734" y="4543428"/>
                <a:ext cx="869930" cy="289766"/>
              </a:xfrm>
              <a:prstGeom prst="rect">
                <a:avLst/>
              </a:prstGeom>
              <a:solidFill>
                <a:srgbClr val="00BCF2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293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28319">
                          <a:srgbClr val="505050"/>
                        </a:gs>
                        <a:gs pos="79000">
                          <a:srgbClr val="50505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Cyan</a:t>
                </a:r>
              </a:p>
              <a:p>
                <a:pPr marL="0" marR="0" lvl="0" indent="0" defTabSz="932293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28319">
                          <a:srgbClr val="505050"/>
                        </a:gs>
                        <a:gs pos="79000">
                          <a:srgbClr val="50505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R:0 G:188 B:242</a:t>
                </a:r>
              </a:p>
            </p:txBody>
          </p:sp>
          <p:sp>
            <p:nvSpPr>
              <p:cNvPr id="52" name="Rectangle 51"/>
              <p:cNvSpPr/>
              <p:nvPr userDrawn="1"/>
            </p:nvSpPr>
            <p:spPr bwMode="auto">
              <a:xfrm>
                <a:off x="1586734" y="4882896"/>
                <a:ext cx="869930" cy="289766"/>
              </a:xfrm>
              <a:prstGeom prst="rect">
                <a:avLst/>
              </a:prstGeom>
              <a:solidFill>
                <a:srgbClr val="D2D2D2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293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marL="0" marR="0" lvl="0" indent="0" defTabSz="932293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R:210 G:210 B:210</a:t>
                </a:r>
              </a:p>
            </p:txBody>
          </p:sp>
          <p:sp>
            <p:nvSpPr>
              <p:cNvPr id="53" name="Rectangle 52"/>
              <p:cNvSpPr/>
              <p:nvPr userDrawn="1"/>
            </p:nvSpPr>
            <p:spPr bwMode="auto">
              <a:xfrm>
                <a:off x="3419856" y="4543426"/>
                <a:ext cx="869930" cy="289766"/>
              </a:xfrm>
              <a:prstGeom prst="rect">
                <a:avLst/>
              </a:prstGeom>
              <a:solidFill>
                <a:srgbClr val="002050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293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Dark Blue</a:t>
                </a:r>
              </a:p>
              <a:p>
                <a:pPr marL="0" marR="0" lvl="0" indent="0" defTabSz="932293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R:0 G:32 B:80</a:t>
                </a:r>
              </a:p>
            </p:txBody>
          </p:sp>
          <p:sp>
            <p:nvSpPr>
              <p:cNvPr id="54" name="Rectangle 53"/>
              <p:cNvSpPr/>
              <p:nvPr userDrawn="1"/>
            </p:nvSpPr>
            <p:spPr bwMode="auto">
              <a:xfrm>
                <a:off x="3413144" y="4882896"/>
                <a:ext cx="869930" cy="289766"/>
              </a:xfrm>
              <a:prstGeom prst="rect">
                <a:avLst/>
              </a:prstGeom>
              <a:solidFill>
                <a:srgbClr val="323232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293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Dark Gray</a:t>
                </a:r>
              </a:p>
              <a:p>
                <a:pPr marL="0" marR="0" lvl="0" indent="0" defTabSz="932293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R:50 G:50 B:50</a:t>
                </a:r>
              </a:p>
            </p:txBody>
          </p:sp>
          <p:sp>
            <p:nvSpPr>
              <p:cNvPr id="55" name="Rectangle 54"/>
              <p:cNvSpPr/>
              <p:nvPr userDrawn="1"/>
            </p:nvSpPr>
            <p:spPr bwMode="auto">
              <a:xfrm>
                <a:off x="2505456" y="4882895"/>
                <a:ext cx="869930" cy="289766"/>
              </a:xfrm>
              <a:prstGeom prst="rect">
                <a:avLst/>
              </a:prstGeom>
              <a:solidFill>
                <a:srgbClr val="737373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293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Gray</a:t>
                </a:r>
              </a:p>
              <a:p>
                <a:pPr marL="0" marR="0" lvl="0" indent="0" defTabSz="932293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R:115 G:115 B:115</a:t>
                </a:r>
              </a:p>
            </p:txBody>
          </p:sp>
        </p:grpSp>
        <p:grpSp>
          <p:nvGrpSpPr>
            <p:cNvPr id="44" name="Group 43"/>
            <p:cNvGrpSpPr/>
            <p:nvPr userDrawn="1"/>
          </p:nvGrpSpPr>
          <p:grpSpPr>
            <a:xfrm rot="5400000">
              <a:off x="11412325" y="4270556"/>
              <a:ext cx="2703052" cy="289766"/>
              <a:chOff x="4476564" y="4543426"/>
              <a:chExt cx="2703052" cy="289766"/>
            </a:xfrm>
          </p:grpSpPr>
          <p:sp>
            <p:nvSpPr>
              <p:cNvPr id="47" name="Rectangle 46"/>
              <p:cNvSpPr/>
              <p:nvPr userDrawn="1"/>
            </p:nvSpPr>
            <p:spPr bwMode="auto">
              <a:xfrm>
                <a:off x="5395286" y="4543426"/>
                <a:ext cx="869930" cy="289766"/>
              </a:xfrm>
              <a:prstGeom prst="rect">
                <a:avLst/>
              </a:prstGeom>
              <a:solidFill>
                <a:srgbClr val="5C2D9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defTabSz="932293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baseline="0" noProof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Purple</a:t>
                </a:r>
              </a:p>
              <a:p>
                <a:pPr lvl="0" defTabSz="932293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0" lang="en-US" sz="5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R:92 G:45 B:145</a:t>
                </a:r>
              </a:p>
            </p:txBody>
          </p:sp>
          <p:sp>
            <p:nvSpPr>
              <p:cNvPr id="48" name="Rectangle 47"/>
              <p:cNvSpPr/>
              <p:nvPr userDrawn="1"/>
            </p:nvSpPr>
            <p:spPr bwMode="auto">
              <a:xfrm>
                <a:off x="6309686" y="4543426"/>
                <a:ext cx="869930" cy="289766"/>
              </a:xfrm>
              <a:prstGeom prst="rect">
                <a:avLst/>
              </a:prstGeom>
              <a:solidFill>
                <a:srgbClr val="D83B01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293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Orange</a:t>
                </a:r>
              </a:p>
              <a:p>
                <a:pPr marL="0" marR="0" lvl="0" indent="0" defTabSz="932293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R:216 G:59 B:1</a:t>
                </a:r>
              </a:p>
            </p:txBody>
          </p:sp>
          <p:sp>
            <p:nvSpPr>
              <p:cNvPr id="49" name="Rectangle 48"/>
              <p:cNvSpPr/>
              <p:nvPr userDrawn="1"/>
            </p:nvSpPr>
            <p:spPr bwMode="auto">
              <a:xfrm>
                <a:off x="4476564" y="4543426"/>
                <a:ext cx="869930" cy="289766"/>
              </a:xfrm>
              <a:prstGeom prst="rect">
                <a:avLst/>
              </a:prstGeom>
              <a:solidFill>
                <a:srgbClr val="107C10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293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Green</a:t>
                </a:r>
              </a:p>
              <a:p>
                <a:pPr marL="0" marR="0" lvl="0" indent="0" defTabSz="932293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R:16 G:124 B:16</a:t>
                </a:r>
              </a:p>
            </p:txBody>
          </p:sp>
        </p:grpSp>
        <p:sp>
          <p:nvSpPr>
            <p:cNvPr id="45" name="TextBox 44"/>
            <p:cNvSpPr txBox="1"/>
            <p:nvPr userDrawn="1"/>
          </p:nvSpPr>
          <p:spPr>
            <a:xfrm rot="5400000">
              <a:off x="12979639" y="256928"/>
              <a:ext cx="860293" cy="32964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marR="0" lvl="0" indent="0" defTabSz="914224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505050"/>
                      </a:gs>
                      <a:gs pos="30000">
                        <a:srgbClr val="505050"/>
                      </a:gs>
                    </a:gsLst>
                    <a:lin ang="5400000" scaled="0"/>
                  </a:gradFill>
                  <a:effectLst/>
                  <a:uLnTx/>
                  <a:uFillTx/>
                </a:rPr>
                <a:t>Main colors</a:t>
              </a:r>
            </a:p>
          </p:txBody>
        </p:sp>
        <p:sp>
          <p:nvSpPr>
            <p:cNvPr id="46" name="TextBox 45"/>
            <p:cNvSpPr txBox="1"/>
            <p:nvPr userDrawn="1"/>
          </p:nvSpPr>
          <p:spPr>
            <a:xfrm rot="5400000">
              <a:off x="11715628" y="4227340"/>
              <a:ext cx="2709380" cy="32964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marR="0" lvl="0" indent="0" defTabSz="914224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505050"/>
                      </a:gs>
                      <a:gs pos="30000">
                        <a:srgbClr val="505050"/>
                      </a:gs>
                    </a:gsLst>
                    <a:lin ang="5400000" scaled="0"/>
                  </a:gradFill>
                  <a:effectLst/>
                  <a:uLnTx/>
                  <a:uFillTx/>
                </a:rPr>
                <a:t>Secondary colors (use only when necessary)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8325555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369" r:id="rId1"/>
    <p:sldLayoutId id="2147484370" r:id="rId2"/>
    <p:sldLayoutId id="2147484371" r:id="rId3"/>
    <p:sldLayoutId id="2147484372" r:id="rId4"/>
    <p:sldLayoutId id="2147484373" r:id="rId5"/>
    <p:sldLayoutId id="2147484374" r:id="rId6"/>
    <p:sldLayoutId id="2147484375" r:id="rId7"/>
    <p:sldLayoutId id="2147484376" r:id="rId8"/>
    <p:sldLayoutId id="2147484377" r:id="rId9"/>
    <p:sldLayoutId id="2147484378" r:id="rId10"/>
    <p:sldLayoutId id="2147484379" r:id="rId11"/>
    <p:sldLayoutId id="2147484380" r:id="rId12"/>
    <p:sldLayoutId id="2147484381" r:id="rId13"/>
    <p:sldLayoutId id="2147484382" r:id="rId14"/>
    <p:sldLayoutId id="2147484383" r:id="rId15"/>
    <p:sldLayoutId id="2147484384" r:id="rId16"/>
    <p:sldLayoutId id="2147484385" r:id="rId17"/>
    <p:sldLayoutId id="2147484386" r:id="rId18"/>
    <p:sldLayoutId id="2147484387" r:id="rId19"/>
    <p:sldLayoutId id="2147484388" r:id="rId20"/>
    <p:sldLayoutId id="2147484389" r:id="rId21"/>
    <p:sldLayoutId id="2147484390" r:id="rId22"/>
  </p:sldLayoutIdLst>
  <p:transition>
    <p:fade/>
  </p:transition>
  <p:txStyles>
    <p:titleStyle>
      <a:lvl1pPr algn="l" defTabSz="932563" rtl="0" eaLnBrk="1" latinLnBrk="0" hangingPunct="1">
        <a:lnSpc>
          <a:spcPct val="90000"/>
        </a:lnSpc>
        <a:spcBef>
          <a:spcPct val="0"/>
        </a:spcBef>
        <a:buNone/>
        <a:defRPr lang="en-US" sz="4799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834" marR="0" indent="-342834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lang="en-US" sz="3999" kern="1200" spc="0" baseline="0" dirty="0" smtClean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088" marR="0" indent="-241253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lang="en-US" sz="2400" kern="1200" spc="0" baseline="0" dirty="0" smtClean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2pPr>
      <a:lvl3pPr marL="799946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3pPr>
      <a:lvl4pPr marL="1028503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4pPr>
      <a:lvl5pPr marL="1257058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5pPr>
      <a:lvl6pPr marL="2564548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0830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112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3394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281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563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8844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126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408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7689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3970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253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10" Type="http://schemas.openxmlformats.org/officeDocument/2006/relationships/image" Target="../media/image48.emf"/><Relationship Id="rId4" Type="http://schemas.openxmlformats.org/officeDocument/2006/relationships/image" Target="../media/image42.png"/><Relationship Id="rId9" Type="http://schemas.openxmlformats.org/officeDocument/2006/relationships/image" Target="../media/image47.e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4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10" Type="http://schemas.openxmlformats.org/officeDocument/2006/relationships/image" Target="../media/image36.png"/><Relationship Id="rId4" Type="http://schemas.openxmlformats.org/officeDocument/2006/relationships/image" Target="../media/image49.png"/><Relationship Id="rId9" Type="http://schemas.openxmlformats.org/officeDocument/2006/relationships/image" Target="../media/image5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3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jp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5.xml"/><Relationship Id="rId6" Type="http://schemas.openxmlformats.org/officeDocument/2006/relationships/image" Target="../media/image58.emf"/><Relationship Id="rId5" Type="http://schemas.openxmlformats.org/officeDocument/2006/relationships/image" Target="../media/image57.emf"/><Relationship Id="rId4" Type="http://schemas.openxmlformats.org/officeDocument/2006/relationships/image" Target="../media/image56.emf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icrosoft.com/cognitive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1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62.xml"/><Relationship Id="rId1" Type="http://schemas.openxmlformats.org/officeDocument/2006/relationships/tags" Target="../tags/tag1.xml"/><Relationship Id="rId4" Type="http://schemas.openxmlformats.org/officeDocument/2006/relationships/image" Target="../media/image7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microsoft.com/office/2007/relationships/hdphoto" Target="../media/hdphoto5.wdp"/><Relationship Id="rId3" Type="http://schemas.openxmlformats.org/officeDocument/2006/relationships/image" Target="../media/image12.jpg"/><Relationship Id="rId7" Type="http://schemas.microsoft.com/office/2007/relationships/hdphoto" Target="../media/hdphoto2.wdp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5.xml"/><Relationship Id="rId6" Type="http://schemas.openxmlformats.org/officeDocument/2006/relationships/image" Target="../media/image14.png"/><Relationship Id="rId11" Type="http://schemas.microsoft.com/office/2007/relationships/hdphoto" Target="../media/hdphoto4.wdp"/><Relationship Id="rId5" Type="http://schemas.microsoft.com/office/2007/relationships/hdphoto" Target="../media/hdphoto1.wdp"/><Relationship Id="rId15" Type="http://schemas.microsoft.com/office/2007/relationships/hdphoto" Target="../media/hdphoto6.wdp"/><Relationship Id="rId10" Type="http://schemas.openxmlformats.org/officeDocument/2006/relationships/image" Target="../media/image16.png"/><Relationship Id="rId4" Type="http://schemas.openxmlformats.org/officeDocument/2006/relationships/image" Target="../media/image13.png"/><Relationship Id="rId9" Type="http://schemas.microsoft.com/office/2007/relationships/hdphoto" Target="../media/hdphoto3.wdp"/><Relationship Id="rId1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5" Type="http://schemas.openxmlformats.org/officeDocument/2006/relationships/image" Target="../media/image3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Relationship Id="rId1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6541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ectangle 65"/>
          <p:cNvSpPr/>
          <p:nvPr/>
        </p:nvSpPr>
        <p:spPr bwMode="auto">
          <a:xfrm>
            <a:off x="808037" y="1334679"/>
            <a:ext cx="3124200" cy="5279053"/>
          </a:xfrm>
          <a:prstGeom prst="rect">
            <a:avLst/>
          </a:prstGeom>
          <a:solidFill>
            <a:schemeClr val="tx2">
              <a:lumMod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7" name="Title 5"/>
          <p:cNvSpPr>
            <a:spLocks noGrp="1"/>
          </p:cNvSpPr>
          <p:nvPr>
            <p:ph type="title"/>
          </p:nvPr>
        </p:nvSpPr>
        <p:spPr>
          <a:xfrm>
            <a:off x="274639" y="295274"/>
            <a:ext cx="10579492" cy="917575"/>
          </a:xfrm>
        </p:spPr>
        <p:txBody>
          <a:bodyPr/>
          <a:lstStyle/>
          <a:p>
            <a:r>
              <a:rPr lang="en-US" dirty="0"/>
              <a:t>Introducing Bing Search API v5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962674" y="1988342"/>
            <a:ext cx="2839877" cy="627823"/>
            <a:chOff x="884237" y="1647208"/>
            <a:chExt cx="2839877" cy="627823"/>
          </a:xfrm>
        </p:grpSpPr>
        <p:sp>
          <p:nvSpPr>
            <p:cNvPr id="42" name="TextBox 41"/>
            <p:cNvSpPr txBox="1"/>
            <p:nvPr/>
          </p:nvSpPr>
          <p:spPr>
            <a:xfrm>
              <a:off x="1328614" y="1647208"/>
              <a:ext cx="2395500" cy="627823"/>
            </a:xfrm>
            <a:prstGeom prst="rect">
              <a:avLst/>
            </a:prstGeom>
            <a:solidFill>
              <a:srgbClr val="139882"/>
            </a:solidFill>
            <a:ln>
              <a:noFill/>
            </a:ln>
          </p:spPr>
          <p:txBody>
            <a:bodyPr wrap="square" lIns="182854" tIns="146283" rIns="182854" bIns="146283" rtlCol="0" anchor="ctr">
              <a:spAutoFit/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Web Search</a:t>
              </a:r>
            </a:p>
          </p:txBody>
        </p:sp>
        <p:pic>
          <p:nvPicPr>
            <p:cNvPr id="61" name="Picture 6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84237" y="1650001"/>
              <a:ext cx="621792" cy="619564"/>
            </a:xfrm>
            <a:prstGeom prst="rect">
              <a:avLst/>
            </a:prstGeom>
          </p:spPr>
        </p:pic>
      </p:grpSp>
      <p:grpSp>
        <p:nvGrpSpPr>
          <p:cNvPr id="13" name="Group 12"/>
          <p:cNvGrpSpPr/>
          <p:nvPr/>
        </p:nvGrpSpPr>
        <p:grpSpPr>
          <a:xfrm>
            <a:off x="962674" y="2760263"/>
            <a:ext cx="2839876" cy="627823"/>
            <a:chOff x="884237" y="2430016"/>
            <a:chExt cx="2839876" cy="627823"/>
          </a:xfrm>
        </p:grpSpPr>
        <p:sp>
          <p:nvSpPr>
            <p:cNvPr id="49" name="TextBox 48"/>
            <p:cNvSpPr txBox="1"/>
            <p:nvPr/>
          </p:nvSpPr>
          <p:spPr>
            <a:xfrm>
              <a:off x="1349090" y="2430016"/>
              <a:ext cx="2375023" cy="627823"/>
            </a:xfrm>
            <a:prstGeom prst="rect">
              <a:avLst/>
            </a:prstGeom>
            <a:solidFill>
              <a:srgbClr val="139882"/>
            </a:solidFill>
            <a:ln>
              <a:noFill/>
            </a:ln>
          </p:spPr>
          <p:txBody>
            <a:bodyPr wrap="square" lIns="182854" tIns="146283" rIns="182854" bIns="146283" rtlCol="0" anchor="ctr">
              <a:spAutoFit/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Image Search</a:t>
              </a:r>
            </a:p>
          </p:txBody>
        </p:sp>
        <p:pic>
          <p:nvPicPr>
            <p:cNvPr id="44" name="Picture 4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84237" y="2436047"/>
              <a:ext cx="624028" cy="621792"/>
            </a:xfrm>
            <a:prstGeom prst="rect">
              <a:avLst/>
            </a:prstGeom>
          </p:spPr>
        </p:pic>
      </p:grpSp>
      <p:grpSp>
        <p:nvGrpSpPr>
          <p:cNvPr id="14" name="Group 13"/>
          <p:cNvGrpSpPr/>
          <p:nvPr/>
        </p:nvGrpSpPr>
        <p:grpSpPr>
          <a:xfrm>
            <a:off x="960438" y="3532184"/>
            <a:ext cx="2842112" cy="627823"/>
            <a:chOff x="882001" y="3166269"/>
            <a:chExt cx="2842112" cy="627823"/>
          </a:xfrm>
        </p:grpSpPr>
        <p:sp>
          <p:nvSpPr>
            <p:cNvPr id="51" name="TextBox 50"/>
            <p:cNvSpPr txBox="1"/>
            <p:nvPr/>
          </p:nvSpPr>
          <p:spPr>
            <a:xfrm>
              <a:off x="1349091" y="3166269"/>
              <a:ext cx="2375022" cy="627823"/>
            </a:xfrm>
            <a:prstGeom prst="rect">
              <a:avLst/>
            </a:prstGeom>
            <a:solidFill>
              <a:srgbClr val="139882"/>
            </a:solidFill>
            <a:ln>
              <a:noFill/>
            </a:ln>
          </p:spPr>
          <p:txBody>
            <a:bodyPr wrap="square" lIns="182854" tIns="146283" rIns="182854" bIns="146283" rtlCol="0" anchor="ctr">
              <a:spAutoFit/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Video Search</a:t>
              </a:r>
            </a:p>
          </p:txBody>
        </p:sp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82001" y="3169284"/>
              <a:ext cx="624028" cy="621792"/>
            </a:xfrm>
            <a:prstGeom prst="rect">
              <a:avLst/>
            </a:prstGeom>
          </p:spPr>
        </p:pic>
      </p:grpSp>
      <p:grpSp>
        <p:nvGrpSpPr>
          <p:cNvPr id="15" name="Group 14"/>
          <p:cNvGrpSpPr/>
          <p:nvPr/>
        </p:nvGrpSpPr>
        <p:grpSpPr>
          <a:xfrm>
            <a:off x="960437" y="4304105"/>
            <a:ext cx="2831875" cy="627823"/>
            <a:chOff x="882000" y="3937051"/>
            <a:chExt cx="2831875" cy="627823"/>
          </a:xfrm>
        </p:grpSpPr>
        <p:sp>
          <p:nvSpPr>
            <p:cNvPr id="53" name="TextBox 52"/>
            <p:cNvSpPr txBox="1"/>
            <p:nvPr/>
          </p:nvSpPr>
          <p:spPr>
            <a:xfrm>
              <a:off x="1338852" y="3937051"/>
              <a:ext cx="2375023" cy="627823"/>
            </a:xfrm>
            <a:prstGeom prst="rect">
              <a:avLst/>
            </a:prstGeom>
            <a:solidFill>
              <a:srgbClr val="139882"/>
            </a:solidFill>
            <a:ln>
              <a:noFill/>
            </a:ln>
          </p:spPr>
          <p:txBody>
            <a:bodyPr wrap="square" lIns="182854" tIns="146283" rIns="182854" bIns="146283" rtlCol="0" anchor="ctr">
              <a:spAutoFit/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News Search</a:t>
              </a:r>
            </a:p>
          </p:txBody>
        </p:sp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82000" y="3943082"/>
              <a:ext cx="624029" cy="621792"/>
            </a:xfrm>
            <a:prstGeom prst="rect">
              <a:avLst/>
            </a:prstGeom>
          </p:spPr>
        </p:pic>
      </p:grpSp>
      <p:grpSp>
        <p:nvGrpSpPr>
          <p:cNvPr id="16" name="Group 15"/>
          <p:cNvGrpSpPr/>
          <p:nvPr/>
        </p:nvGrpSpPr>
        <p:grpSpPr>
          <a:xfrm>
            <a:off x="960437" y="5076026"/>
            <a:ext cx="2853585" cy="628288"/>
            <a:chOff x="882000" y="4742525"/>
            <a:chExt cx="2853585" cy="628288"/>
          </a:xfrm>
        </p:grpSpPr>
        <p:sp>
          <p:nvSpPr>
            <p:cNvPr id="55" name="TextBox 54"/>
            <p:cNvSpPr txBox="1"/>
            <p:nvPr/>
          </p:nvSpPr>
          <p:spPr>
            <a:xfrm>
              <a:off x="1360562" y="4742525"/>
              <a:ext cx="2375023" cy="627823"/>
            </a:xfrm>
            <a:prstGeom prst="rect">
              <a:avLst/>
            </a:prstGeom>
            <a:solidFill>
              <a:srgbClr val="139882"/>
            </a:solidFill>
            <a:ln>
              <a:noFill/>
            </a:ln>
          </p:spPr>
          <p:txBody>
            <a:bodyPr wrap="square" lIns="182854" tIns="146283" rIns="182854" bIns="146283" rtlCol="0" anchor="ctr">
              <a:spAutoFit/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Autosuggest</a:t>
              </a:r>
            </a:p>
          </p:txBody>
        </p:sp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82000" y="4742525"/>
              <a:ext cx="624029" cy="628288"/>
            </a:xfrm>
            <a:prstGeom prst="rect">
              <a:avLst/>
            </a:prstGeom>
          </p:spPr>
        </p:pic>
      </p:grpSp>
      <p:grpSp>
        <p:nvGrpSpPr>
          <p:cNvPr id="17" name="Group 16"/>
          <p:cNvGrpSpPr/>
          <p:nvPr/>
        </p:nvGrpSpPr>
        <p:grpSpPr>
          <a:xfrm>
            <a:off x="960437" y="5848410"/>
            <a:ext cx="2842113" cy="627823"/>
            <a:chOff x="882000" y="5507276"/>
            <a:chExt cx="2842113" cy="627823"/>
          </a:xfrm>
        </p:grpSpPr>
        <p:sp>
          <p:nvSpPr>
            <p:cNvPr id="57" name="TextBox 56"/>
            <p:cNvSpPr txBox="1"/>
            <p:nvPr/>
          </p:nvSpPr>
          <p:spPr>
            <a:xfrm>
              <a:off x="1349090" y="5507276"/>
              <a:ext cx="2375023" cy="627823"/>
            </a:xfrm>
            <a:prstGeom prst="rect">
              <a:avLst/>
            </a:prstGeom>
            <a:solidFill>
              <a:srgbClr val="139882"/>
            </a:solidFill>
            <a:ln>
              <a:noFill/>
            </a:ln>
          </p:spPr>
          <p:txBody>
            <a:bodyPr wrap="square" lIns="182854" tIns="146283" rIns="182854" bIns="146283" rtlCol="0" anchor="ctr">
              <a:spAutoFit/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Spell Check</a:t>
              </a:r>
            </a:p>
          </p:txBody>
        </p:sp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82000" y="5507276"/>
              <a:ext cx="624028" cy="627823"/>
            </a:xfrm>
            <a:prstGeom prst="rect">
              <a:avLst/>
            </a:prstGeom>
          </p:spPr>
        </p:pic>
      </p:grpSp>
      <p:sp>
        <p:nvSpPr>
          <p:cNvPr id="65" name="Rectangle 64"/>
          <p:cNvSpPr/>
          <p:nvPr/>
        </p:nvSpPr>
        <p:spPr>
          <a:xfrm>
            <a:off x="960437" y="1439862"/>
            <a:ext cx="2842113" cy="4075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121725" tIns="60862" rIns="121725" bIns="60862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43363">
                      <a:srgbClr val="505050"/>
                    </a:gs>
                    <a:gs pos="71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Search API v5</a:t>
            </a:r>
          </a:p>
        </p:txBody>
      </p:sp>
      <p:sp>
        <p:nvSpPr>
          <p:cNvPr id="67" name="Rectangle 66"/>
          <p:cNvSpPr/>
          <p:nvPr/>
        </p:nvSpPr>
        <p:spPr>
          <a:xfrm>
            <a:off x="4084637" y="1334679"/>
            <a:ext cx="7086600" cy="5279053"/>
          </a:xfrm>
          <a:prstGeom prst="rect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725" tIns="60862" rIns="121725" bIns="60862" rtlCol="0" anchor="b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9" name="Rectangle 68"/>
          <p:cNvSpPr/>
          <p:nvPr/>
        </p:nvSpPr>
        <p:spPr bwMode="auto">
          <a:xfrm>
            <a:off x="4277727" y="4141130"/>
            <a:ext cx="6685434" cy="94837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70" name="Rectangle 69"/>
          <p:cNvSpPr/>
          <p:nvPr/>
        </p:nvSpPr>
        <p:spPr bwMode="auto">
          <a:xfrm>
            <a:off x="4616732" y="4311566"/>
            <a:ext cx="1692056" cy="588045"/>
          </a:xfrm>
          <a:prstGeom prst="rect">
            <a:avLst/>
          </a:prstGeom>
          <a:solidFill>
            <a:schemeClr val="tx1"/>
          </a:solidFill>
          <a:ln w="28575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BCF2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REST</a:t>
            </a:r>
          </a:p>
        </p:txBody>
      </p:sp>
      <p:pic>
        <p:nvPicPr>
          <p:cNvPr id="71" name="Picture 6" descr="http://www.dev.bowdenweb.com/js/json/json-ld/json-ld.org/images/json-ld-button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4061" y="4311566"/>
            <a:ext cx="1596932" cy="588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7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15029" y="4325906"/>
            <a:ext cx="2052791" cy="573705"/>
          </a:xfrm>
          <a:prstGeom prst="rect">
            <a:avLst/>
          </a:prstGeom>
        </p:spPr>
      </p:pic>
      <p:sp>
        <p:nvSpPr>
          <p:cNvPr id="75" name="Rectangle 74"/>
          <p:cNvSpPr/>
          <p:nvPr/>
        </p:nvSpPr>
        <p:spPr bwMode="auto">
          <a:xfrm>
            <a:off x="4292650" y="2125662"/>
            <a:ext cx="6685434" cy="76995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Enhanced Search and Filtering Capabilities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35" name="Rectangle 34"/>
          <p:cNvSpPr/>
          <p:nvPr/>
        </p:nvSpPr>
        <p:spPr bwMode="auto">
          <a:xfrm>
            <a:off x="4277725" y="5297767"/>
            <a:ext cx="6685435" cy="76995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Ongoing Improvements and Support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4292649" y="3103888"/>
            <a:ext cx="6692030" cy="825968"/>
            <a:chOff x="4292649" y="3103888"/>
            <a:chExt cx="6692030" cy="825968"/>
          </a:xfrm>
        </p:grpSpPr>
        <p:sp>
          <p:nvSpPr>
            <p:cNvPr id="73" name="Rectangle 72"/>
            <p:cNvSpPr/>
            <p:nvPr/>
          </p:nvSpPr>
          <p:spPr bwMode="auto">
            <a:xfrm>
              <a:off x="4292649" y="3103888"/>
              <a:ext cx="2016139" cy="806853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Web- </a:t>
              </a:r>
            </a:p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Scale</a:t>
              </a:r>
            </a:p>
          </p:txBody>
        </p:sp>
        <p:sp>
          <p:nvSpPr>
            <p:cNvPr id="74" name="Rectangle 73"/>
            <p:cNvSpPr/>
            <p:nvPr/>
          </p:nvSpPr>
          <p:spPr bwMode="auto">
            <a:xfrm>
              <a:off x="8809037" y="3105949"/>
              <a:ext cx="2175642" cy="8047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High Performance</a:t>
              </a:r>
            </a:p>
          </p:txBody>
        </p:sp>
        <p:sp>
          <p:nvSpPr>
            <p:cNvPr id="33" name="Rectangle 32"/>
            <p:cNvSpPr/>
            <p:nvPr/>
          </p:nvSpPr>
          <p:spPr bwMode="auto">
            <a:xfrm>
              <a:off x="6550843" y="3123003"/>
              <a:ext cx="2016139" cy="806853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Secure (HTTPs)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24963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5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 animBg="1"/>
      <p:bldP spid="65" grpId="0" animBg="1"/>
      <p:bldP spid="67" grpId="0" animBg="1"/>
      <p:bldP spid="69" grpId="0" animBg="1"/>
      <p:bldP spid="70" grpId="0" animBg="1"/>
      <p:bldP spid="75" grpId="0" animBg="1"/>
      <p:bldP spid="3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7232" y="2291140"/>
            <a:ext cx="2640016" cy="1586117"/>
          </a:xfrm>
          <a:prstGeom prst="rect">
            <a:avLst/>
          </a:prstGeom>
          <a:ln w="28575">
            <a:noFill/>
          </a:ln>
        </p:spPr>
      </p:pic>
      <p:grpSp>
        <p:nvGrpSpPr>
          <p:cNvPr id="33" name="Group 32"/>
          <p:cNvGrpSpPr/>
          <p:nvPr/>
        </p:nvGrpSpPr>
        <p:grpSpPr>
          <a:xfrm>
            <a:off x="1659829" y="3877257"/>
            <a:ext cx="2637419" cy="655958"/>
            <a:chOff x="2381459" y="5494781"/>
            <a:chExt cx="4063333" cy="1101456"/>
          </a:xfrm>
        </p:grpSpPr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81460" y="5494781"/>
              <a:ext cx="3608178" cy="388573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81459" y="5858727"/>
              <a:ext cx="4063333" cy="737510"/>
            </a:xfrm>
            <a:prstGeom prst="rect">
              <a:avLst/>
            </a:prstGeom>
          </p:spPr>
        </p:pic>
        <p:sp>
          <p:nvSpPr>
            <p:cNvPr id="29" name="Rectangle 28"/>
            <p:cNvSpPr/>
            <p:nvPr/>
          </p:nvSpPr>
          <p:spPr bwMode="auto">
            <a:xfrm>
              <a:off x="5795095" y="5495660"/>
              <a:ext cx="649697" cy="363067"/>
            </a:xfrm>
            <a:prstGeom prst="rect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pic>
        <p:nvPicPr>
          <p:cNvPr id="30" name="Picture 2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62812" y="5246238"/>
            <a:ext cx="2634437" cy="794018"/>
          </a:xfrm>
          <a:prstGeom prst="rect">
            <a:avLst/>
          </a:prstGeom>
          <a:ln w="28575">
            <a:noFill/>
          </a:ln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61928" y="4532875"/>
            <a:ext cx="2635322" cy="723826"/>
          </a:xfrm>
          <a:prstGeom prst="rect">
            <a:avLst/>
          </a:prstGeom>
          <a:ln w="19050">
            <a:noFill/>
          </a:ln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61927" y="6037432"/>
            <a:ext cx="2635321" cy="689469"/>
          </a:xfrm>
          <a:prstGeom prst="rect">
            <a:avLst/>
          </a:prstGeom>
          <a:ln>
            <a:noFill/>
          </a:ln>
        </p:spPr>
      </p:pic>
      <p:sp>
        <p:nvSpPr>
          <p:cNvPr id="27" name="Title 5"/>
          <p:cNvSpPr txBox="1">
            <a:spLocks/>
          </p:cNvSpPr>
          <p:nvPr/>
        </p:nvSpPr>
        <p:spPr>
          <a:xfrm>
            <a:off x="274639" y="295274"/>
            <a:ext cx="6641972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-102" normalizeH="0" baseline="0" noProof="0" dirty="0">
                <a:ln w="3175"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Web Search API</a:t>
            </a:r>
          </a:p>
        </p:txBody>
      </p:sp>
      <p:sp>
        <p:nvSpPr>
          <p:cNvPr id="4" name="Title 5"/>
          <p:cNvSpPr txBox="1">
            <a:spLocks/>
          </p:cNvSpPr>
          <p:nvPr/>
        </p:nvSpPr>
        <p:spPr>
          <a:xfrm>
            <a:off x="274639" y="295274"/>
            <a:ext cx="6641972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-102" normalizeH="0" baseline="0" noProof="0" dirty="0">
                <a:ln w="3175"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Web Search API</a:t>
            </a:r>
          </a:p>
        </p:txBody>
      </p:sp>
      <p:sp>
        <p:nvSpPr>
          <p:cNvPr id="34" name="Rectangle 33"/>
          <p:cNvSpPr/>
          <p:nvPr/>
        </p:nvSpPr>
        <p:spPr>
          <a:xfrm>
            <a:off x="614240" y="6732092"/>
            <a:ext cx="358139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*screenshots show actual search </a:t>
            </a: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results on 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bing.com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503237" y="1604625"/>
            <a:ext cx="7135201" cy="572464"/>
          </a:xfrm>
          <a:prstGeom prst="rect">
            <a:avLst/>
          </a:prstGeom>
          <a:solidFill>
            <a:srgbClr val="009580"/>
          </a:solidFill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sng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https</a:t>
            </a:r>
            <a:r>
              <a:rPr kumimoji="0" lang="en-US" sz="2000" b="0" i="0" u="sng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://bingapis.azure-api.net/v5/search?q=nasa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274640" y="949755"/>
            <a:ext cx="10896598" cy="6832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Get relevant web and answer results and metadata with one API call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4721839" y="3332096"/>
            <a:ext cx="2916599" cy="2788456"/>
          </a:xfrm>
          <a:prstGeom prst="rect">
            <a:avLst/>
          </a:prstGeom>
          <a:solidFill>
            <a:srgbClr val="009580"/>
          </a:solidFill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{</a:t>
            </a:r>
          </a:p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“_type”: “</a:t>
            </a:r>
            <a:r>
              <a:rPr kumimoji="0" lang="en-US" sz="13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SearchResponse</a:t>
            </a: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”, </a:t>
            </a:r>
          </a:p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“</a:t>
            </a:r>
            <a:r>
              <a:rPr kumimoji="0" lang="en-US" sz="13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queryContent</a:t>
            </a: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”: {…},</a:t>
            </a:r>
          </a:p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“</a:t>
            </a:r>
            <a:r>
              <a:rPr kumimoji="0" lang="en-US" sz="13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webPages</a:t>
            </a: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”: {…},</a:t>
            </a:r>
          </a:p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“news”: {…}, </a:t>
            </a:r>
          </a:p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“images”: {…},</a:t>
            </a:r>
          </a:p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“videos”: {…},</a:t>
            </a:r>
          </a:p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“</a:t>
            </a:r>
            <a:r>
              <a:rPr kumimoji="0" lang="en-US" sz="13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relatedSearches</a:t>
            </a: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”: {…},</a:t>
            </a:r>
          </a:p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“rankingResponse”: {…}</a:t>
            </a:r>
          </a:p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} </a:t>
            </a:r>
          </a:p>
        </p:txBody>
      </p:sp>
      <p:sp>
        <p:nvSpPr>
          <p:cNvPr id="5" name="Right Brace 4"/>
          <p:cNvSpPr/>
          <p:nvPr/>
        </p:nvSpPr>
        <p:spPr>
          <a:xfrm>
            <a:off x="4434952" y="2353244"/>
            <a:ext cx="173400" cy="4376099"/>
          </a:xfrm>
          <a:prstGeom prst="rightBrac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7968443" y="4397753"/>
            <a:ext cx="2971800" cy="2274469"/>
          </a:xfrm>
          <a:prstGeom prst="rect">
            <a:avLst/>
          </a:prstGeom>
          <a:solidFill>
            <a:srgbClr val="009580"/>
          </a:solidFill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{</a:t>
            </a:r>
          </a:p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“</a:t>
            </a:r>
            <a:r>
              <a:rPr kumimoji="0" lang="en-US" sz="13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answerType</a:t>
            </a: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”:”</a:t>
            </a:r>
            <a:r>
              <a:rPr kumimoji="0" lang="en-US" sz="13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WebPages</a:t>
            </a: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”, </a:t>
            </a:r>
          </a:p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“resultIndex”:0,…</a:t>
            </a:r>
          </a:p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},</a:t>
            </a:r>
          </a:p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{</a:t>
            </a:r>
          </a:p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“</a:t>
            </a:r>
            <a:r>
              <a:rPr kumimoji="0" lang="en-US" sz="13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answerType</a:t>
            </a: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”:”News”, </a:t>
            </a:r>
          </a:p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“resultIndex”:1,…</a:t>
            </a:r>
          </a:p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}</a:t>
            </a:r>
          </a:p>
        </p:txBody>
      </p:sp>
      <p:sp>
        <p:nvSpPr>
          <p:cNvPr id="6" name="Right Arrow 5"/>
          <p:cNvSpPr/>
          <p:nvPr/>
        </p:nvSpPr>
        <p:spPr bwMode="auto">
          <a:xfrm>
            <a:off x="7140581" y="5435054"/>
            <a:ext cx="910084" cy="348208"/>
          </a:xfrm>
          <a:prstGeom prst="rightArrow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2" name="Rectangle 41"/>
          <p:cNvSpPr/>
          <p:nvPr/>
        </p:nvSpPr>
        <p:spPr bwMode="auto">
          <a:xfrm>
            <a:off x="7968442" y="3771277"/>
            <a:ext cx="2971801" cy="626476"/>
          </a:xfrm>
          <a:prstGeom prst="rect">
            <a:avLst/>
          </a:prstGeom>
          <a:solidFill>
            <a:srgbClr val="005E7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            Ranking Response </a:t>
            </a:r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50665" y="3825531"/>
            <a:ext cx="601667" cy="471419"/>
          </a:xfrm>
          <a:prstGeom prst="rect">
            <a:avLst/>
          </a:prstGeom>
        </p:spPr>
      </p:pic>
      <p:sp>
        <p:nvSpPr>
          <p:cNvPr id="44" name="Rectangle 43"/>
          <p:cNvSpPr/>
          <p:nvPr/>
        </p:nvSpPr>
        <p:spPr bwMode="auto">
          <a:xfrm>
            <a:off x="4710501" y="2728098"/>
            <a:ext cx="2927937" cy="626476"/>
          </a:xfrm>
          <a:prstGeom prst="rect">
            <a:avLst/>
          </a:prstGeom>
          <a:solidFill>
            <a:srgbClr val="005E7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           Search Response</a:t>
            </a:r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20230" y="2618241"/>
            <a:ext cx="781573" cy="780818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 bwMode="auto">
          <a:xfrm>
            <a:off x="503238" y="2280577"/>
            <a:ext cx="1141483" cy="89700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Web</a:t>
            </a:r>
          </a:p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Results</a:t>
            </a:r>
          </a:p>
        </p:txBody>
      </p:sp>
      <p:sp>
        <p:nvSpPr>
          <p:cNvPr id="19" name="Rectangle 18"/>
          <p:cNvSpPr/>
          <p:nvPr/>
        </p:nvSpPr>
        <p:spPr bwMode="auto">
          <a:xfrm>
            <a:off x="503238" y="3139281"/>
            <a:ext cx="1140935" cy="76948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Deep Links</a:t>
            </a:r>
          </a:p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(1</a:t>
            </a:r>
            <a:r>
              <a:rPr kumimoji="0" lang="en-US" sz="1200" b="0" i="0" u="none" strike="noStrike" kern="0" cap="none" spc="0" normalizeH="0" baseline="30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st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 Algo)</a:t>
            </a:r>
          </a:p>
        </p:txBody>
      </p:sp>
      <p:sp>
        <p:nvSpPr>
          <p:cNvPr id="20" name="Rectangle 19"/>
          <p:cNvSpPr/>
          <p:nvPr/>
        </p:nvSpPr>
        <p:spPr bwMode="auto">
          <a:xfrm>
            <a:off x="503238" y="3881759"/>
            <a:ext cx="1135137" cy="65145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News Results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21" name="Rectangle 20"/>
          <p:cNvSpPr/>
          <p:nvPr/>
        </p:nvSpPr>
        <p:spPr bwMode="auto">
          <a:xfrm>
            <a:off x="503238" y="4522752"/>
            <a:ext cx="1147353" cy="76006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Image</a:t>
            </a:r>
          </a:p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Results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503238" y="5246238"/>
            <a:ext cx="1147350" cy="869114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Video Results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23" name="Rectangle 22"/>
          <p:cNvSpPr/>
          <p:nvPr/>
        </p:nvSpPr>
        <p:spPr bwMode="auto">
          <a:xfrm>
            <a:off x="503238" y="6041762"/>
            <a:ext cx="1149297" cy="68758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Related Searches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98200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6" grpId="0" animBg="1"/>
      <p:bldP spid="38" grpId="0" animBg="1"/>
      <p:bldP spid="5" grpId="0" animBg="1"/>
      <p:bldP spid="41" grpId="0" animBg="1"/>
      <p:bldP spid="6" grpId="0" animBg="1"/>
      <p:bldP spid="42" grpId="0" animBg="1"/>
      <p:bldP spid="44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/>
        </p:nvSpPr>
        <p:spPr bwMode="auto">
          <a:xfrm>
            <a:off x="4072177" y="2138155"/>
            <a:ext cx="8013460" cy="1130983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29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Title 5"/>
          <p:cNvSpPr>
            <a:spLocks noGrp="1"/>
          </p:cNvSpPr>
          <p:nvPr>
            <p:ph type="title"/>
          </p:nvPr>
        </p:nvSpPr>
        <p:spPr>
          <a:xfrm>
            <a:off x="274637" y="280202"/>
            <a:ext cx="11734800" cy="917575"/>
          </a:xfrm>
        </p:spPr>
        <p:txBody>
          <a:bodyPr/>
          <a:lstStyle/>
          <a:p>
            <a:r>
              <a:rPr lang="en-US" dirty="0"/>
              <a:t>Vertical Search APIs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072177" y="1678154"/>
            <a:ext cx="8013460" cy="530915"/>
          </a:xfrm>
          <a:prstGeom prst="rect">
            <a:avLst/>
          </a:prstGeom>
          <a:solidFill>
            <a:srgbClr val="009580"/>
          </a:solidFill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0" i="0" u="sng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https://bingapis.azure-api.net/v5/images/search?q=shuttle+launch</a:t>
            </a:r>
            <a:endParaRPr kumimoji="0" lang="en-US" sz="17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20" name="Title 5"/>
          <p:cNvSpPr txBox="1">
            <a:spLocks/>
          </p:cNvSpPr>
          <p:nvPr/>
        </p:nvSpPr>
        <p:spPr>
          <a:xfrm>
            <a:off x="4072177" y="2138156"/>
            <a:ext cx="8013460" cy="1142641"/>
          </a:xfrm>
          <a:prstGeom prst="rect">
            <a:avLst/>
          </a:prstGeom>
        </p:spPr>
        <p:txBody>
          <a:bodyPr vert="horz" wrap="square" lIns="146304" tIns="91440" rIns="146304" bIns="91440" rtlCol="0" anchor="ctr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342900" marR="0" lvl="0" indent="-342900" algn="l" defTabSz="93274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200" b="0" i="0" u="none" strike="noStrike" kern="1200" cap="none" spc="-102" normalizeH="0" baseline="0" noProof="0" dirty="0">
                <a:ln w="3175"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Enhanced metadata and filters (size, license, style, freshness, color)</a:t>
            </a:r>
          </a:p>
          <a:p>
            <a:pPr marL="342900" marR="0" lvl="0" indent="-342900" algn="l" defTabSz="93274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200" b="0" i="0" u="none" strike="noStrike" kern="1200" cap="none" spc="-102" normalizeH="0" baseline="0" noProof="0" dirty="0">
                <a:ln w="3175"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Image insights (entity recognition, visually similar)</a:t>
            </a:r>
          </a:p>
        </p:txBody>
      </p:sp>
      <p:grpSp>
        <p:nvGrpSpPr>
          <p:cNvPr id="90" name="Group 89"/>
          <p:cNvGrpSpPr/>
          <p:nvPr/>
        </p:nvGrpSpPr>
        <p:grpSpPr>
          <a:xfrm>
            <a:off x="579437" y="1668938"/>
            <a:ext cx="3284263" cy="1600200"/>
            <a:chOff x="1002932" y="1316170"/>
            <a:chExt cx="3284263" cy="1600200"/>
          </a:xfrm>
        </p:grpSpPr>
        <p:grpSp>
          <p:nvGrpSpPr>
            <p:cNvPr id="87" name="Group 86"/>
            <p:cNvGrpSpPr/>
            <p:nvPr/>
          </p:nvGrpSpPr>
          <p:grpSpPr>
            <a:xfrm>
              <a:off x="1008891" y="1316170"/>
              <a:ext cx="3273998" cy="1600200"/>
              <a:chOff x="1008891" y="1316170"/>
              <a:chExt cx="3273998" cy="1600200"/>
            </a:xfrm>
          </p:grpSpPr>
          <p:grpSp>
            <p:nvGrpSpPr>
              <p:cNvPr id="5" name="Group 4"/>
              <p:cNvGrpSpPr/>
              <p:nvPr/>
            </p:nvGrpSpPr>
            <p:grpSpPr>
              <a:xfrm>
                <a:off x="1019159" y="1316170"/>
                <a:ext cx="3263729" cy="632000"/>
                <a:chOff x="363708" y="1125958"/>
                <a:chExt cx="3238924" cy="632000"/>
              </a:xfrm>
            </p:grpSpPr>
            <p:sp>
              <p:nvSpPr>
                <p:cNvPr id="18" name="TextBox 17"/>
                <p:cNvSpPr txBox="1"/>
                <p:nvPr/>
              </p:nvSpPr>
              <p:spPr>
                <a:xfrm>
                  <a:off x="809284" y="1126825"/>
                  <a:ext cx="2793348" cy="627823"/>
                </a:xfrm>
                <a:prstGeom prst="rect">
                  <a:avLst/>
                </a:prstGeom>
                <a:solidFill>
                  <a:srgbClr val="139882"/>
                </a:solidFill>
                <a:ln>
                  <a:noFill/>
                </a:ln>
              </p:spPr>
              <p:txBody>
                <a:bodyPr wrap="square" lIns="182854" tIns="146283" rIns="182854" bIns="146283" rtlCol="0" anchor="ctr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400" b="0" i="0" u="none" strike="noStrike" kern="0" cap="none" spc="0" normalizeH="0" baseline="0" noProof="0" dirty="0">
                      <a:ln>
                        <a:noFill/>
                      </a:ln>
                      <a:gradFill>
                        <a:gsLst>
                          <a:gs pos="2917">
                            <a:srgbClr val="FFFFFF"/>
                          </a:gs>
                          <a:gs pos="30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 Light"/>
                      <a:ea typeface="+mn-ea"/>
                      <a:cs typeface="+mn-cs"/>
                    </a:rPr>
                    <a:t>Image Search API</a:t>
                  </a:r>
                </a:p>
              </p:txBody>
            </p:sp>
            <p:pic>
              <p:nvPicPr>
                <p:cNvPr id="19" name="Picture 18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63708" y="1125958"/>
                  <a:ext cx="624028" cy="632000"/>
                </a:xfrm>
                <a:prstGeom prst="rect">
                  <a:avLst/>
                </a:prstGeom>
              </p:spPr>
            </p:pic>
          </p:grpSp>
          <p:pic>
            <p:nvPicPr>
              <p:cNvPr id="37" name="Picture 36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08891" y="1944860"/>
                <a:ext cx="3273998" cy="971510"/>
              </a:xfrm>
              <a:prstGeom prst="rect">
                <a:avLst/>
              </a:prstGeom>
            </p:spPr>
          </p:pic>
        </p:grpSp>
        <p:sp>
          <p:nvSpPr>
            <p:cNvPr id="53" name="Rectangle 52"/>
            <p:cNvSpPr/>
            <p:nvPr/>
          </p:nvSpPr>
          <p:spPr bwMode="auto">
            <a:xfrm>
              <a:off x="1002932" y="2811462"/>
              <a:ext cx="3284263" cy="104908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rPr>
                <a:t>source: nasa.gov</a:t>
              </a:r>
            </a:p>
          </p:txBody>
        </p:sp>
      </p:grpSp>
      <p:sp>
        <p:nvSpPr>
          <p:cNvPr id="58" name="Rectangle 57"/>
          <p:cNvSpPr/>
          <p:nvPr/>
        </p:nvSpPr>
        <p:spPr bwMode="auto">
          <a:xfrm>
            <a:off x="4072177" y="3903066"/>
            <a:ext cx="8013460" cy="1130982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29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4072177" y="3443065"/>
            <a:ext cx="8013460" cy="530915"/>
          </a:xfrm>
          <a:prstGeom prst="rect">
            <a:avLst/>
          </a:prstGeom>
          <a:solidFill>
            <a:srgbClr val="009580"/>
          </a:solidFill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0" i="0" u="sng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https://bingapis.azure-api.net/v5/videos/</a:t>
            </a:r>
            <a:r>
              <a:rPr kumimoji="0" lang="en-US" sz="1700" b="0" i="0" u="sng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search?q</a:t>
            </a:r>
            <a:r>
              <a:rPr kumimoji="0" lang="en-US" sz="1700" b="0" i="0" u="sng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</a:t>
            </a:r>
            <a:r>
              <a:rPr kumimoji="0" lang="en-US" sz="1700" b="0" i="0" u="sng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viral+videos</a:t>
            </a:r>
            <a:endParaRPr kumimoji="0" lang="en-US" sz="17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63" name="Title 5"/>
          <p:cNvSpPr txBox="1">
            <a:spLocks/>
          </p:cNvSpPr>
          <p:nvPr/>
        </p:nvSpPr>
        <p:spPr>
          <a:xfrm>
            <a:off x="4072177" y="3903067"/>
            <a:ext cx="7632460" cy="1130981"/>
          </a:xfrm>
          <a:prstGeom prst="rect">
            <a:avLst/>
          </a:prstGeom>
        </p:spPr>
        <p:txBody>
          <a:bodyPr vert="horz" wrap="square" lIns="146304" tIns="91440" rIns="146304" bIns="91440" rtlCol="0" anchor="ctr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342900" marR="0" lvl="0" indent="-342900" algn="l" defTabSz="93274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200" b="0" i="0" u="none" strike="noStrike" kern="1200" cap="none" spc="-102" normalizeH="0" baseline="0" noProof="0" dirty="0">
                <a:ln w="3175"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Enhanced metadata and filters (price, resolution, length, freshness)</a:t>
            </a:r>
          </a:p>
          <a:p>
            <a:pPr marL="342900" marR="0" lvl="0" indent="-342900" algn="l" defTabSz="93274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200" b="0" i="0" u="none" strike="noStrike" kern="1200" cap="none" spc="-102" normalizeH="0" baseline="0" noProof="0" dirty="0">
                <a:ln w="3175"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Motion thumbnails (video preview)</a:t>
            </a:r>
          </a:p>
        </p:txBody>
      </p:sp>
      <p:sp>
        <p:nvSpPr>
          <p:cNvPr id="70" name="Rectangle 69"/>
          <p:cNvSpPr/>
          <p:nvPr/>
        </p:nvSpPr>
        <p:spPr bwMode="auto">
          <a:xfrm>
            <a:off x="4072177" y="5664571"/>
            <a:ext cx="8013460" cy="1024591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29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4072177" y="5204570"/>
            <a:ext cx="8013460" cy="544765"/>
          </a:xfrm>
          <a:prstGeom prst="rect">
            <a:avLst/>
          </a:prstGeom>
          <a:solidFill>
            <a:srgbClr val="009580"/>
          </a:solidFill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0" i="0" u="sng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https://bingapis.azure-api.net/v5/news/search?q=cuba</a:t>
            </a:r>
            <a:endParaRPr kumimoji="0" lang="en-US" sz="17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75" name="Title 5"/>
          <p:cNvSpPr txBox="1">
            <a:spLocks/>
          </p:cNvSpPr>
          <p:nvPr/>
        </p:nvSpPr>
        <p:spPr>
          <a:xfrm>
            <a:off x="4072177" y="5664573"/>
            <a:ext cx="7069123" cy="1036248"/>
          </a:xfrm>
          <a:prstGeom prst="rect">
            <a:avLst/>
          </a:prstGeom>
        </p:spPr>
        <p:txBody>
          <a:bodyPr vert="horz" wrap="square" lIns="146304" tIns="91440" rIns="146304" bIns="91440" rtlCol="0" anchor="ctr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342900" marR="0" lvl="0" indent="-342900" algn="l" defTabSz="93274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200" b="0" i="0" u="none" strike="noStrike" kern="1200" cap="none" spc="-102" normalizeH="0" baseline="0" noProof="0" dirty="0">
                <a:ln w="3175"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News by category/market, and trending news </a:t>
            </a:r>
          </a:p>
          <a:p>
            <a:pPr marL="342900" marR="0" lvl="0" indent="-342900" algn="l" defTabSz="93274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200" b="0" i="0" u="none" strike="noStrike" kern="1200" cap="none" spc="-102" normalizeH="0" baseline="0" noProof="0" dirty="0">
                <a:ln w="3175"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Rich article metadata (featured entities)</a:t>
            </a:r>
          </a:p>
        </p:txBody>
      </p:sp>
      <p:grpSp>
        <p:nvGrpSpPr>
          <p:cNvPr id="88" name="Group 87"/>
          <p:cNvGrpSpPr/>
          <p:nvPr/>
        </p:nvGrpSpPr>
        <p:grpSpPr>
          <a:xfrm>
            <a:off x="573963" y="3434620"/>
            <a:ext cx="3268806" cy="1599429"/>
            <a:chOff x="997458" y="3081852"/>
            <a:chExt cx="3268806" cy="1599429"/>
          </a:xfrm>
        </p:grpSpPr>
        <p:grpSp>
          <p:nvGrpSpPr>
            <p:cNvPr id="46" name="Group 45"/>
            <p:cNvGrpSpPr/>
            <p:nvPr/>
          </p:nvGrpSpPr>
          <p:grpSpPr>
            <a:xfrm>
              <a:off x="1002534" y="3697821"/>
              <a:ext cx="3263729" cy="983460"/>
              <a:chOff x="639012" y="3516713"/>
              <a:chExt cx="3263729" cy="983460"/>
            </a:xfrm>
          </p:grpSpPr>
          <p:pic>
            <p:nvPicPr>
              <p:cNvPr id="66" name="Picture 65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39012" y="3521463"/>
                <a:ext cx="1159625" cy="978710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67" name="Picture 66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798637" y="3516713"/>
                <a:ext cx="969745" cy="983460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68" name="Picture 67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732020" y="3516713"/>
                <a:ext cx="1170721" cy="983460"/>
              </a:xfrm>
              <a:prstGeom prst="rect">
                <a:avLst/>
              </a:prstGeom>
              <a:ln>
                <a:noFill/>
              </a:ln>
            </p:spPr>
          </p:pic>
        </p:grpSp>
        <p:sp>
          <p:nvSpPr>
            <p:cNvPr id="69" name="Rectangle 68"/>
            <p:cNvSpPr/>
            <p:nvPr/>
          </p:nvSpPr>
          <p:spPr bwMode="auto">
            <a:xfrm>
              <a:off x="1008891" y="4530055"/>
              <a:ext cx="3257372" cy="151225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rPr>
                <a:t>source: youtube.com</a:t>
              </a:r>
            </a:p>
          </p:txBody>
        </p:sp>
        <p:grpSp>
          <p:nvGrpSpPr>
            <p:cNvPr id="84" name="Group 83"/>
            <p:cNvGrpSpPr/>
            <p:nvPr/>
          </p:nvGrpSpPr>
          <p:grpSpPr>
            <a:xfrm>
              <a:off x="997458" y="3081852"/>
              <a:ext cx="3268806" cy="627919"/>
              <a:chOff x="633936" y="2900744"/>
              <a:chExt cx="3268806" cy="627919"/>
            </a:xfrm>
          </p:grpSpPr>
          <p:sp>
            <p:nvSpPr>
              <p:cNvPr id="61" name="TextBox 60"/>
              <p:cNvSpPr txBox="1"/>
              <p:nvPr/>
            </p:nvSpPr>
            <p:spPr>
              <a:xfrm>
                <a:off x="1088001" y="2900840"/>
                <a:ext cx="2814741" cy="627823"/>
              </a:xfrm>
              <a:prstGeom prst="rect">
                <a:avLst/>
              </a:prstGeom>
              <a:solidFill>
                <a:srgbClr val="139882"/>
              </a:solidFill>
              <a:ln>
                <a:noFill/>
              </a:ln>
            </p:spPr>
            <p:txBody>
              <a:bodyPr wrap="square" lIns="182854" tIns="146283" rIns="182854" bIns="146283" rtlCol="0" anchor="ctr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2917">
                          <a:srgbClr val="FFFFFF"/>
                        </a:gs>
                        <a:gs pos="3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Light"/>
                    <a:ea typeface="+mn-ea"/>
                    <a:cs typeface="+mn-cs"/>
                  </a:rPr>
                  <a:t>Video Search API</a:t>
                </a:r>
              </a:p>
            </p:txBody>
          </p:sp>
          <p:pic>
            <p:nvPicPr>
              <p:cNvPr id="82" name="Picture 81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33936" y="2900744"/>
                <a:ext cx="624028" cy="614743"/>
              </a:xfrm>
              <a:prstGeom prst="rect">
                <a:avLst/>
              </a:prstGeom>
            </p:spPr>
          </p:pic>
        </p:grpSp>
      </p:grpSp>
      <p:sp>
        <p:nvSpPr>
          <p:cNvPr id="86" name="Rectangle 85"/>
          <p:cNvSpPr/>
          <p:nvPr/>
        </p:nvSpPr>
        <p:spPr>
          <a:xfrm>
            <a:off x="536943" y="6707427"/>
            <a:ext cx="332675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*screenshots show actual search results in bing.com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291975" y="963122"/>
            <a:ext cx="11205799" cy="6832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Get more results, features and metadata tailored to each search vertical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573963" y="5196221"/>
            <a:ext cx="3281266" cy="1492941"/>
            <a:chOff x="573963" y="5196221"/>
            <a:chExt cx="3281266" cy="1492941"/>
          </a:xfrm>
        </p:grpSpPr>
        <p:grpSp>
          <p:nvGrpSpPr>
            <p:cNvPr id="89" name="Group 88"/>
            <p:cNvGrpSpPr/>
            <p:nvPr/>
          </p:nvGrpSpPr>
          <p:grpSpPr>
            <a:xfrm>
              <a:off x="573963" y="5196221"/>
              <a:ext cx="3281266" cy="1492941"/>
              <a:chOff x="997458" y="4843453"/>
              <a:chExt cx="3281266" cy="1492941"/>
            </a:xfrm>
          </p:grpSpPr>
          <p:pic>
            <p:nvPicPr>
              <p:cNvPr id="81" name="Picture 80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02534" y="5478472"/>
                <a:ext cx="3276189" cy="857922"/>
              </a:xfrm>
              <a:prstGeom prst="rect">
                <a:avLst/>
              </a:prstGeom>
            </p:spPr>
          </p:pic>
          <p:grpSp>
            <p:nvGrpSpPr>
              <p:cNvPr id="85" name="Group 84"/>
              <p:cNvGrpSpPr/>
              <p:nvPr/>
            </p:nvGrpSpPr>
            <p:grpSpPr>
              <a:xfrm>
                <a:off x="997458" y="4843453"/>
                <a:ext cx="3281266" cy="635018"/>
                <a:chOff x="633936" y="4662345"/>
                <a:chExt cx="3281266" cy="635018"/>
              </a:xfrm>
            </p:grpSpPr>
            <p:sp>
              <p:nvSpPr>
                <p:cNvPr id="73" name="TextBox 72"/>
                <p:cNvSpPr txBox="1"/>
                <p:nvPr/>
              </p:nvSpPr>
              <p:spPr>
                <a:xfrm>
                  <a:off x="1100461" y="4662345"/>
                  <a:ext cx="2814741" cy="627823"/>
                </a:xfrm>
                <a:prstGeom prst="rect">
                  <a:avLst/>
                </a:prstGeom>
                <a:solidFill>
                  <a:srgbClr val="139882"/>
                </a:solidFill>
                <a:ln>
                  <a:noFill/>
                </a:ln>
              </p:spPr>
              <p:txBody>
                <a:bodyPr wrap="square" lIns="182854" tIns="146283" rIns="182854" bIns="146283" rtlCol="0" anchor="ctr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400" b="0" i="0" u="none" strike="noStrike" kern="0" cap="none" spc="0" normalizeH="0" baseline="0" noProof="0" dirty="0">
                      <a:ln>
                        <a:noFill/>
                      </a:ln>
                      <a:gradFill>
                        <a:gsLst>
                          <a:gs pos="2917">
                            <a:srgbClr val="FFFFFF"/>
                          </a:gs>
                          <a:gs pos="30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 Light"/>
                      <a:ea typeface="+mn-ea"/>
                      <a:cs typeface="+mn-cs"/>
                    </a:rPr>
                    <a:t>News Search API</a:t>
                  </a:r>
                </a:p>
              </p:txBody>
            </p:sp>
            <p:pic>
              <p:nvPicPr>
                <p:cNvPr id="83" name="Picture 82"/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33936" y="4668674"/>
                  <a:ext cx="624029" cy="628689"/>
                </a:xfrm>
                <a:prstGeom prst="rect">
                  <a:avLst/>
                </a:prstGeom>
              </p:spPr>
            </p:pic>
          </p:grpSp>
        </p:grpSp>
        <p:sp>
          <p:nvSpPr>
            <p:cNvPr id="35" name="Rectangle 34"/>
            <p:cNvSpPr/>
            <p:nvPr/>
          </p:nvSpPr>
          <p:spPr bwMode="auto">
            <a:xfrm>
              <a:off x="597856" y="6545261"/>
              <a:ext cx="3257372" cy="143901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rPr>
                <a:t>source: cnn.com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07785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16" grpId="0" animBg="1"/>
      <p:bldP spid="20" grpId="0"/>
      <p:bldP spid="58" grpId="0" animBg="1"/>
      <p:bldP spid="59" grpId="0" animBg="1"/>
      <p:bldP spid="63" grpId="0"/>
      <p:bldP spid="70" grpId="0" animBg="1"/>
      <p:bldP spid="71" grpId="0" animBg="1"/>
      <p:bldP spid="75" grpId="0"/>
      <p:bldP spid="8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27037" y="1363662"/>
            <a:ext cx="12157840" cy="1849737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514350" marR="0" lvl="0" indent="-514350" algn="l" defTabSz="932742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Obtain API subscription key from microsoft.com/cognitive</a:t>
            </a:r>
          </a:p>
          <a:p>
            <a:pPr marL="514350" marR="0" lvl="0" indent="-514350" algn="l" defTabSz="932742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Call REST endpoint, and pass API key via special header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79437" y="3380509"/>
            <a:ext cx="11277600" cy="1572738"/>
          </a:xfrm>
          <a:prstGeom prst="rect">
            <a:avLst/>
          </a:prstGeom>
          <a:solidFill>
            <a:srgbClr val="009580"/>
          </a:solidFill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GET https://bingapis.azure-api.net/v5/search?q=nasa HTTP/1.1</a:t>
            </a:r>
          </a:p>
          <a:p>
            <a:pPr marL="0" marR="0" lvl="0" indent="0" algn="l" defTabSz="932742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</a:t>
            </a: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OCP-</a:t>
            </a:r>
            <a:r>
              <a:rPr kumimoji="0" lang="en-US" sz="2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Apim</a:t>
            </a: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-Subscription-Key: &lt;API KEY&gt;</a:t>
            </a:r>
          </a:p>
        </p:txBody>
      </p:sp>
      <p:sp>
        <p:nvSpPr>
          <p:cNvPr id="27" name="Title 5"/>
          <p:cNvSpPr txBox="1">
            <a:spLocks/>
          </p:cNvSpPr>
          <p:nvPr/>
        </p:nvSpPr>
        <p:spPr>
          <a:xfrm>
            <a:off x="274639" y="295274"/>
            <a:ext cx="6641972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-102" normalizeH="0" baseline="0" noProof="0" dirty="0">
                <a:ln w="3175"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Accessing the APIs</a:t>
            </a:r>
          </a:p>
        </p:txBody>
      </p:sp>
    </p:spTree>
    <p:extLst>
      <p:ext uri="{BB962C8B-B14F-4D97-AF65-F5344CB8AC3E}">
        <p14:creationId xmlns:p14="http://schemas.microsoft.com/office/powerpoint/2010/main" val="398984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74245" y="2833033"/>
            <a:ext cx="3253192" cy="1181862"/>
          </a:xfrm>
        </p:spPr>
        <p:txBody>
          <a:bodyPr/>
          <a:lstStyle/>
          <a:p>
            <a:r>
              <a:rPr lang="en-US" dirty="0"/>
              <a:t>Demo</a:t>
            </a:r>
          </a:p>
        </p:txBody>
      </p:sp>
      <p:grpSp>
        <p:nvGrpSpPr>
          <p:cNvPr id="122" name="Group 121"/>
          <p:cNvGrpSpPr/>
          <p:nvPr/>
        </p:nvGrpSpPr>
        <p:grpSpPr>
          <a:xfrm>
            <a:off x="7056437" y="1058862"/>
            <a:ext cx="4187064" cy="5029200"/>
            <a:chOff x="2103437" y="3649986"/>
            <a:chExt cx="1828800" cy="2365375"/>
          </a:xfrm>
        </p:grpSpPr>
        <p:grpSp>
          <p:nvGrpSpPr>
            <p:cNvPr id="97" name="Group 96"/>
            <p:cNvGrpSpPr/>
            <p:nvPr/>
          </p:nvGrpSpPr>
          <p:grpSpPr>
            <a:xfrm>
              <a:off x="2103437" y="3649986"/>
              <a:ext cx="1828800" cy="2365375"/>
              <a:chOff x="3322638" y="3649663"/>
              <a:chExt cx="1828800" cy="2365375"/>
            </a:xfrm>
          </p:grpSpPr>
          <p:sp>
            <p:nvSpPr>
              <p:cNvPr id="11" name="AutoShape 3"/>
              <p:cNvSpPr>
                <a:spLocks noChangeAspect="1" noChangeArrowheads="1" noTextEdit="1"/>
              </p:cNvSpPr>
              <p:nvPr/>
            </p:nvSpPr>
            <p:spPr bwMode="auto">
              <a:xfrm>
                <a:off x="3322638" y="3649663"/>
                <a:ext cx="1828800" cy="23653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2" name="Rectangle 5"/>
              <p:cNvSpPr>
                <a:spLocks noChangeArrowheads="1"/>
              </p:cNvSpPr>
              <p:nvPr/>
            </p:nvSpPr>
            <p:spPr bwMode="auto">
              <a:xfrm>
                <a:off x="3322638" y="3649663"/>
                <a:ext cx="1828800" cy="1495425"/>
              </a:xfrm>
              <a:prstGeom prst="rect">
                <a:avLst/>
              </a:prstGeom>
              <a:solidFill>
                <a:srgbClr val="92D05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3" name="Rectangle 6"/>
              <p:cNvSpPr>
                <a:spLocks noChangeArrowheads="1"/>
              </p:cNvSpPr>
              <p:nvPr/>
            </p:nvSpPr>
            <p:spPr bwMode="auto">
              <a:xfrm>
                <a:off x="3322638" y="5145088"/>
                <a:ext cx="1828800" cy="869950"/>
              </a:xfrm>
              <a:prstGeom prst="rect">
                <a:avLst/>
              </a:prstGeom>
              <a:solidFill>
                <a:srgbClr val="00B1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" name="Freeform 7"/>
              <p:cNvSpPr>
                <a:spLocks/>
              </p:cNvSpPr>
              <p:nvPr/>
            </p:nvSpPr>
            <p:spPr bwMode="auto">
              <a:xfrm>
                <a:off x="3468688" y="3913188"/>
                <a:ext cx="1538288" cy="1231900"/>
              </a:xfrm>
              <a:custGeom>
                <a:avLst/>
                <a:gdLst>
                  <a:gd name="T0" fmla="*/ 969 w 969"/>
                  <a:gd name="T1" fmla="*/ 615 h 776"/>
                  <a:gd name="T2" fmla="*/ 969 w 969"/>
                  <a:gd name="T3" fmla="*/ 0 h 776"/>
                  <a:gd name="T4" fmla="*/ 0 w 969"/>
                  <a:gd name="T5" fmla="*/ 0 h 776"/>
                  <a:gd name="T6" fmla="*/ 0 w 969"/>
                  <a:gd name="T7" fmla="*/ 615 h 776"/>
                  <a:gd name="T8" fmla="*/ 459 w 969"/>
                  <a:gd name="T9" fmla="*/ 650 h 776"/>
                  <a:gd name="T10" fmla="*/ 440 w 969"/>
                  <a:gd name="T11" fmla="*/ 755 h 776"/>
                  <a:gd name="T12" fmla="*/ 322 w 969"/>
                  <a:gd name="T13" fmla="*/ 755 h 776"/>
                  <a:gd name="T14" fmla="*/ 322 w 969"/>
                  <a:gd name="T15" fmla="*/ 776 h 776"/>
                  <a:gd name="T16" fmla="*/ 647 w 969"/>
                  <a:gd name="T17" fmla="*/ 776 h 776"/>
                  <a:gd name="T18" fmla="*/ 647 w 969"/>
                  <a:gd name="T19" fmla="*/ 755 h 776"/>
                  <a:gd name="T20" fmla="*/ 529 w 969"/>
                  <a:gd name="T21" fmla="*/ 755 h 776"/>
                  <a:gd name="T22" fmla="*/ 510 w 969"/>
                  <a:gd name="T23" fmla="*/ 650 h 776"/>
                  <a:gd name="T24" fmla="*/ 969 w 969"/>
                  <a:gd name="T25" fmla="*/ 615 h 7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69" h="776">
                    <a:moveTo>
                      <a:pt x="969" y="615"/>
                    </a:moveTo>
                    <a:lnTo>
                      <a:pt x="969" y="0"/>
                    </a:lnTo>
                    <a:lnTo>
                      <a:pt x="0" y="0"/>
                    </a:lnTo>
                    <a:lnTo>
                      <a:pt x="0" y="615"/>
                    </a:lnTo>
                    <a:lnTo>
                      <a:pt x="459" y="650"/>
                    </a:lnTo>
                    <a:lnTo>
                      <a:pt x="440" y="755"/>
                    </a:lnTo>
                    <a:lnTo>
                      <a:pt x="322" y="755"/>
                    </a:lnTo>
                    <a:lnTo>
                      <a:pt x="322" y="776"/>
                    </a:lnTo>
                    <a:lnTo>
                      <a:pt x="647" y="776"/>
                    </a:lnTo>
                    <a:lnTo>
                      <a:pt x="647" y="755"/>
                    </a:lnTo>
                    <a:lnTo>
                      <a:pt x="529" y="755"/>
                    </a:lnTo>
                    <a:lnTo>
                      <a:pt x="510" y="650"/>
                    </a:lnTo>
                    <a:lnTo>
                      <a:pt x="969" y="615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2" name="Rectangle 15"/>
              <p:cNvSpPr>
                <a:spLocks noChangeArrowheads="1"/>
              </p:cNvSpPr>
              <p:nvPr/>
            </p:nvSpPr>
            <p:spPr bwMode="auto">
              <a:xfrm>
                <a:off x="4168776" y="4273551"/>
                <a:ext cx="30163" cy="30163"/>
              </a:xfrm>
              <a:prstGeom prst="rect">
                <a:avLst/>
              </a:prstGeom>
              <a:solidFill>
                <a:srgbClr val="FCED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4" name="Rectangle 17"/>
              <p:cNvSpPr>
                <a:spLocks noChangeArrowheads="1"/>
              </p:cNvSpPr>
              <p:nvPr/>
            </p:nvSpPr>
            <p:spPr bwMode="auto">
              <a:xfrm>
                <a:off x="4168776" y="4344988"/>
                <a:ext cx="30163" cy="31750"/>
              </a:xfrm>
              <a:prstGeom prst="rect">
                <a:avLst/>
              </a:prstGeom>
              <a:solidFill>
                <a:srgbClr val="76BB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7" name="Rectangle 20"/>
              <p:cNvSpPr>
                <a:spLocks noChangeArrowheads="1"/>
              </p:cNvSpPr>
              <p:nvPr/>
            </p:nvSpPr>
            <p:spPr bwMode="auto">
              <a:xfrm>
                <a:off x="4203701" y="4273551"/>
                <a:ext cx="31750" cy="30163"/>
              </a:xfrm>
              <a:prstGeom prst="rect">
                <a:avLst/>
              </a:prstGeom>
              <a:solidFill>
                <a:srgbClr val="FCED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8" name="Rectangle 21"/>
              <p:cNvSpPr>
                <a:spLocks noChangeArrowheads="1"/>
              </p:cNvSpPr>
              <p:nvPr/>
            </p:nvSpPr>
            <p:spPr bwMode="auto">
              <a:xfrm>
                <a:off x="4240213" y="4273551"/>
                <a:ext cx="31750" cy="30163"/>
              </a:xfrm>
              <a:prstGeom prst="rect">
                <a:avLst/>
              </a:prstGeom>
              <a:solidFill>
                <a:srgbClr val="FCED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2" name="Rectangle 25"/>
              <p:cNvSpPr>
                <a:spLocks noChangeArrowheads="1"/>
              </p:cNvSpPr>
              <p:nvPr/>
            </p:nvSpPr>
            <p:spPr bwMode="auto">
              <a:xfrm>
                <a:off x="4275138" y="4308476"/>
                <a:ext cx="31750" cy="31750"/>
              </a:xfrm>
              <a:prstGeom prst="rect">
                <a:avLst/>
              </a:prstGeom>
              <a:solidFill>
                <a:srgbClr val="76BB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4" name="Rectangle 27"/>
              <p:cNvSpPr>
                <a:spLocks noChangeArrowheads="1"/>
              </p:cNvSpPr>
              <p:nvPr/>
            </p:nvSpPr>
            <p:spPr bwMode="auto">
              <a:xfrm>
                <a:off x="4275138" y="4379913"/>
                <a:ext cx="31750" cy="31750"/>
              </a:xfrm>
              <a:prstGeom prst="rect">
                <a:avLst/>
              </a:prstGeom>
              <a:solidFill>
                <a:srgbClr val="76BB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5" name="Rectangle 28"/>
              <p:cNvSpPr>
                <a:spLocks noChangeArrowheads="1"/>
              </p:cNvSpPr>
              <p:nvPr/>
            </p:nvSpPr>
            <p:spPr bwMode="auto">
              <a:xfrm>
                <a:off x="4275138" y="4416426"/>
                <a:ext cx="31750" cy="30163"/>
              </a:xfrm>
              <a:prstGeom prst="rect">
                <a:avLst/>
              </a:prstGeom>
              <a:solidFill>
                <a:srgbClr val="76BB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6" name="Rectangle 29"/>
              <p:cNvSpPr>
                <a:spLocks noChangeArrowheads="1"/>
              </p:cNvSpPr>
              <p:nvPr/>
            </p:nvSpPr>
            <p:spPr bwMode="auto">
              <a:xfrm>
                <a:off x="3594101" y="5226051"/>
                <a:ext cx="1287463" cy="387350"/>
              </a:xfrm>
              <a:prstGeom prst="rect">
                <a:avLst/>
              </a:prstGeom>
              <a:solidFill>
                <a:srgbClr val="0082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7" name="Rectangle 30"/>
              <p:cNvSpPr>
                <a:spLocks noChangeArrowheads="1"/>
              </p:cNvSpPr>
              <p:nvPr/>
            </p:nvSpPr>
            <p:spPr bwMode="auto">
              <a:xfrm>
                <a:off x="3644901" y="5267326"/>
                <a:ext cx="50800" cy="50800"/>
              </a:xfrm>
              <a:prstGeom prst="rect">
                <a:avLst/>
              </a:prstGeom>
              <a:solidFill>
                <a:srgbClr val="00B1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8" name="Rectangle 31"/>
              <p:cNvSpPr>
                <a:spLocks noChangeArrowheads="1"/>
              </p:cNvSpPr>
              <p:nvPr/>
            </p:nvSpPr>
            <p:spPr bwMode="auto">
              <a:xfrm>
                <a:off x="3725863" y="5267326"/>
                <a:ext cx="50800" cy="50800"/>
              </a:xfrm>
              <a:prstGeom prst="rect">
                <a:avLst/>
              </a:prstGeom>
              <a:solidFill>
                <a:srgbClr val="00B1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9" name="Rectangle 32"/>
              <p:cNvSpPr>
                <a:spLocks noChangeArrowheads="1"/>
              </p:cNvSpPr>
              <p:nvPr/>
            </p:nvSpPr>
            <p:spPr bwMode="auto">
              <a:xfrm>
                <a:off x="3806826" y="5267326"/>
                <a:ext cx="50800" cy="50800"/>
              </a:xfrm>
              <a:prstGeom prst="rect">
                <a:avLst/>
              </a:prstGeom>
              <a:solidFill>
                <a:srgbClr val="00B1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0" name="Rectangle 33"/>
              <p:cNvSpPr>
                <a:spLocks noChangeArrowheads="1"/>
              </p:cNvSpPr>
              <p:nvPr/>
            </p:nvSpPr>
            <p:spPr bwMode="auto">
              <a:xfrm>
                <a:off x="3887788" y="5267326"/>
                <a:ext cx="50800" cy="50800"/>
              </a:xfrm>
              <a:prstGeom prst="rect">
                <a:avLst/>
              </a:prstGeom>
              <a:solidFill>
                <a:srgbClr val="00B1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1" name="Rectangle 34"/>
              <p:cNvSpPr>
                <a:spLocks noChangeArrowheads="1"/>
              </p:cNvSpPr>
              <p:nvPr/>
            </p:nvSpPr>
            <p:spPr bwMode="auto">
              <a:xfrm>
                <a:off x="3968751" y="5267326"/>
                <a:ext cx="50800" cy="50800"/>
              </a:xfrm>
              <a:prstGeom prst="rect">
                <a:avLst/>
              </a:prstGeom>
              <a:solidFill>
                <a:srgbClr val="00B1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2" name="Rectangle 35"/>
              <p:cNvSpPr>
                <a:spLocks noChangeArrowheads="1"/>
              </p:cNvSpPr>
              <p:nvPr/>
            </p:nvSpPr>
            <p:spPr bwMode="auto">
              <a:xfrm>
                <a:off x="4049713" y="5267326"/>
                <a:ext cx="50800" cy="50800"/>
              </a:xfrm>
              <a:prstGeom prst="rect">
                <a:avLst/>
              </a:prstGeom>
              <a:solidFill>
                <a:srgbClr val="00B1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3" name="Rectangle 36"/>
              <p:cNvSpPr>
                <a:spLocks noChangeArrowheads="1"/>
              </p:cNvSpPr>
              <p:nvPr/>
            </p:nvSpPr>
            <p:spPr bwMode="auto">
              <a:xfrm>
                <a:off x="4130676" y="5267326"/>
                <a:ext cx="52388" cy="50800"/>
              </a:xfrm>
              <a:prstGeom prst="rect">
                <a:avLst/>
              </a:prstGeom>
              <a:solidFill>
                <a:srgbClr val="00B1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4" name="Rectangle 37"/>
              <p:cNvSpPr>
                <a:spLocks noChangeArrowheads="1"/>
              </p:cNvSpPr>
              <p:nvPr/>
            </p:nvSpPr>
            <p:spPr bwMode="auto">
              <a:xfrm>
                <a:off x="4211638" y="5267326"/>
                <a:ext cx="50800" cy="50800"/>
              </a:xfrm>
              <a:prstGeom prst="rect">
                <a:avLst/>
              </a:prstGeom>
              <a:solidFill>
                <a:srgbClr val="00B1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5" name="Rectangle 38"/>
              <p:cNvSpPr>
                <a:spLocks noChangeArrowheads="1"/>
              </p:cNvSpPr>
              <p:nvPr/>
            </p:nvSpPr>
            <p:spPr bwMode="auto">
              <a:xfrm>
                <a:off x="4292601" y="5267326"/>
                <a:ext cx="52388" cy="50800"/>
              </a:xfrm>
              <a:prstGeom prst="rect">
                <a:avLst/>
              </a:prstGeom>
              <a:solidFill>
                <a:srgbClr val="00B1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6" name="Rectangle 39"/>
              <p:cNvSpPr>
                <a:spLocks noChangeArrowheads="1"/>
              </p:cNvSpPr>
              <p:nvPr/>
            </p:nvSpPr>
            <p:spPr bwMode="auto">
              <a:xfrm>
                <a:off x="4375151" y="5267326"/>
                <a:ext cx="50800" cy="50800"/>
              </a:xfrm>
              <a:prstGeom prst="rect">
                <a:avLst/>
              </a:prstGeom>
              <a:solidFill>
                <a:srgbClr val="00B1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7" name="Rectangle 40"/>
              <p:cNvSpPr>
                <a:spLocks noChangeArrowheads="1"/>
              </p:cNvSpPr>
              <p:nvPr/>
            </p:nvSpPr>
            <p:spPr bwMode="auto">
              <a:xfrm>
                <a:off x="4454526" y="5267326"/>
                <a:ext cx="52388" cy="50800"/>
              </a:xfrm>
              <a:prstGeom prst="rect">
                <a:avLst/>
              </a:prstGeom>
              <a:solidFill>
                <a:srgbClr val="00B1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8" name="Rectangle 41"/>
              <p:cNvSpPr>
                <a:spLocks noChangeArrowheads="1"/>
              </p:cNvSpPr>
              <p:nvPr/>
            </p:nvSpPr>
            <p:spPr bwMode="auto">
              <a:xfrm>
                <a:off x="4537076" y="5267326"/>
                <a:ext cx="50800" cy="50800"/>
              </a:xfrm>
              <a:prstGeom prst="rect">
                <a:avLst/>
              </a:prstGeom>
              <a:solidFill>
                <a:srgbClr val="00B1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9" name="Rectangle 42"/>
              <p:cNvSpPr>
                <a:spLocks noChangeArrowheads="1"/>
              </p:cNvSpPr>
              <p:nvPr/>
            </p:nvSpPr>
            <p:spPr bwMode="auto">
              <a:xfrm>
                <a:off x="4616451" y="5267326"/>
                <a:ext cx="52388" cy="50800"/>
              </a:xfrm>
              <a:prstGeom prst="rect">
                <a:avLst/>
              </a:prstGeom>
              <a:solidFill>
                <a:srgbClr val="00B1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0" name="Rectangle 43"/>
              <p:cNvSpPr>
                <a:spLocks noChangeArrowheads="1"/>
              </p:cNvSpPr>
              <p:nvPr/>
            </p:nvSpPr>
            <p:spPr bwMode="auto">
              <a:xfrm>
                <a:off x="4699001" y="5267326"/>
                <a:ext cx="50800" cy="50800"/>
              </a:xfrm>
              <a:prstGeom prst="rect">
                <a:avLst/>
              </a:prstGeom>
              <a:solidFill>
                <a:srgbClr val="00B1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1" name="Rectangle 44"/>
              <p:cNvSpPr>
                <a:spLocks noChangeArrowheads="1"/>
              </p:cNvSpPr>
              <p:nvPr/>
            </p:nvSpPr>
            <p:spPr bwMode="auto">
              <a:xfrm>
                <a:off x="4779963" y="5267326"/>
                <a:ext cx="50800" cy="50800"/>
              </a:xfrm>
              <a:prstGeom prst="rect">
                <a:avLst/>
              </a:prstGeom>
              <a:solidFill>
                <a:srgbClr val="00B1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2" name="Rectangle 45"/>
              <p:cNvSpPr>
                <a:spLocks noChangeArrowheads="1"/>
              </p:cNvSpPr>
              <p:nvPr/>
            </p:nvSpPr>
            <p:spPr bwMode="auto">
              <a:xfrm>
                <a:off x="3644901" y="5351463"/>
                <a:ext cx="50800" cy="50800"/>
              </a:xfrm>
              <a:prstGeom prst="rect">
                <a:avLst/>
              </a:prstGeom>
              <a:solidFill>
                <a:srgbClr val="00B1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3" name="Rectangle 46"/>
              <p:cNvSpPr>
                <a:spLocks noChangeArrowheads="1"/>
              </p:cNvSpPr>
              <p:nvPr/>
            </p:nvSpPr>
            <p:spPr bwMode="auto">
              <a:xfrm>
                <a:off x="3725863" y="5351463"/>
                <a:ext cx="50800" cy="50800"/>
              </a:xfrm>
              <a:prstGeom prst="rect">
                <a:avLst/>
              </a:prstGeom>
              <a:solidFill>
                <a:srgbClr val="00B1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4" name="Rectangle 47"/>
              <p:cNvSpPr>
                <a:spLocks noChangeArrowheads="1"/>
              </p:cNvSpPr>
              <p:nvPr/>
            </p:nvSpPr>
            <p:spPr bwMode="auto">
              <a:xfrm>
                <a:off x="3806826" y="5351463"/>
                <a:ext cx="50800" cy="50800"/>
              </a:xfrm>
              <a:prstGeom prst="rect">
                <a:avLst/>
              </a:prstGeom>
              <a:solidFill>
                <a:srgbClr val="00B1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5" name="Rectangle 48"/>
              <p:cNvSpPr>
                <a:spLocks noChangeArrowheads="1"/>
              </p:cNvSpPr>
              <p:nvPr/>
            </p:nvSpPr>
            <p:spPr bwMode="auto">
              <a:xfrm>
                <a:off x="3887788" y="5351463"/>
                <a:ext cx="50800" cy="50800"/>
              </a:xfrm>
              <a:prstGeom prst="rect">
                <a:avLst/>
              </a:prstGeom>
              <a:solidFill>
                <a:srgbClr val="00B1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6" name="Rectangle 49"/>
              <p:cNvSpPr>
                <a:spLocks noChangeArrowheads="1"/>
              </p:cNvSpPr>
              <p:nvPr/>
            </p:nvSpPr>
            <p:spPr bwMode="auto">
              <a:xfrm>
                <a:off x="3968751" y="5351463"/>
                <a:ext cx="50800" cy="50800"/>
              </a:xfrm>
              <a:prstGeom prst="rect">
                <a:avLst/>
              </a:prstGeom>
              <a:solidFill>
                <a:srgbClr val="00B1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7" name="Rectangle 50"/>
              <p:cNvSpPr>
                <a:spLocks noChangeArrowheads="1"/>
              </p:cNvSpPr>
              <p:nvPr/>
            </p:nvSpPr>
            <p:spPr bwMode="auto">
              <a:xfrm>
                <a:off x="4049713" y="5351463"/>
                <a:ext cx="50800" cy="50800"/>
              </a:xfrm>
              <a:prstGeom prst="rect">
                <a:avLst/>
              </a:prstGeom>
              <a:solidFill>
                <a:srgbClr val="00B1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8" name="Rectangle 51"/>
              <p:cNvSpPr>
                <a:spLocks noChangeArrowheads="1"/>
              </p:cNvSpPr>
              <p:nvPr/>
            </p:nvSpPr>
            <p:spPr bwMode="auto">
              <a:xfrm>
                <a:off x="4130676" y="5351463"/>
                <a:ext cx="52388" cy="50800"/>
              </a:xfrm>
              <a:prstGeom prst="rect">
                <a:avLst/>
              </a:prstGeom>
              <a:solidFill>
                <a:srgbClr val="00B1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9" name="Rectangle 52"/>
              <p:cNvSpPr>
                <a:spLocks noChangeArrowheads="1"/>
              </p:cNvSpPr>
              <p:nvPr/>
            </p:nvSpPr>
            <p:spPr bwMode="auto">
              <a:xfrm>
                <a:off x="4211638" y="5351463"/>
                <a:ext cx="50800" cy="50800"/>
              </a:xfrm>
              <a:prstGeom prst="rect">
                <a:avLst/>
              </a:prstGeom>
              <a:solidFill>
                <a:srgbClr val="00B1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0" name="Rectangle 53"/>
              <p:cNvSpPr>
                <a:spLocks noChangeArrowheads="1"/>
              </p:cNvSpPr>
              <p:nvPr/>
            </p:nvSpPr>
            <p:spPr bwMode="auto">
              <a:xfrm>
                <a:off x="4292601" y="5351463"/>
                <a:ext cx="52388" cy="50800"/>
              </a:xfrm>
              <a:prstGeom prst="rect">
                <a:avLst/>
              </a:prstGeom>
              <a:solidFill>
                <a:srgbClr val="00B1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1" name="Rectangle 54"/>
              <p:cNvSpPr>
                <a:spLocks noChangeArrowheads="1"/>
              </p:cNvSpPr>
              <p:nvPr/>
            </p:nvSpPr>
            <p:spPr bwMode="auto">
              <a:xfrm>
                <a:off x="4375151" y="5351463"/>
                <a:ext cx="50800" cy="50800"/>
              </a:xfrm>
              <a:prstGeom prst="rect">
                <a:avLst/>
              </a:prstGeom>
              <a:solidFill>
                <a:srgbClr val="00B1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2" name="Rectangle 55"/>
              <p:cNvSpPr>
                <a:spLocks noChangeArrowheads="1"/>
              </p:cNvSpPr>
              <p:nvPr/>
            </p:nvSpPr>
            <p:spPr bwMode="auto">
              <a:xfrm>
                <a:off x="4454526" y="5351463"/>
                <a:ext cx="52388" cy="50800"/>
              </a:xfrm>
              <a:prstGeom prst="rect">
                <a:avLst/>
              </a:prstGeom>
              <a:solidFill>
                <a:srgbClr val="00B1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3" name="Rectangle 56"/>
              <p:cNvSpPr>
                <a:spLocks noChangeArrowheads="1"/>
              </p:cNvSpPr>
              <p:nvPr/>
            </p:nvSpPr>
            <p:spPr bwMode="auto">
              <a:xfrm>
                <a:off x="4537076" y="5351463"/>
                <a:ext cx="50800" cy="50800"/>
              </a:xfrm>
              <a:prstGeom prst="rect">
                <a:avLst/>
              </a:prstGeom>
              <a:solidFill>
                <a:srgbClr val="00B1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4" name="Rectangle 57"/>
              <p:cNvSpPr>
                <a:spLocks noChangeArrowheads="1"/>
              </p:cNvSpPr>
              <p:nvPr/>
            </p:nvSpPr>
            <p:spPr bwMode="auto">
              <a:xfrm>
                <a:off x="4616451" y="5351463"/>
                <a:ext cx="52388" cy="50800"/>
              </a:xfrm>
              <a:prstGeom prst="rect">
                <a:avLst/>
              </a:prstGeom>
              <a:solidFill>
                <a:srgbClr val="00B1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5" name="Rectangle 58"/>
              <p:cNvSpPr>
                <a:spLocks noChangeArrowheads="1"/>
              </p:cNvSpPr>
              <p:nvPr/>
            </p:nvSpPr>
            <p:spPr bwMode="auto">
              <a:xfrm>
                <a:off x="4699001" y="5351463"/>
                <a:ext cx="50800" cy="50800"/>
              </a:xfrm>
              <a:prstGeom prst="rect">
                <a:avLst/>
              </a:prstGeom>
              <a:solidFill>
                <a:srgbClr val="00B1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6" name="Rectangle 59"/>
              <p:cNvSpPr>
                <a:spLocks noChangeArrowheads="1"/>
              </p:cNvSpPr>
              <p:nvPr/>
            </p:nvSpPr>
            <p:spPr bwMode="auto">
              <a:xfrm>
                <a:off x="4779963" y="5351463"/>
                <a:ext cx="50800" cy="50800"/>
              </a:xfrm>
              <a:prstGeom prst="rect">
                <a:avLst/>
              </a:prstGeom>
              <a:solidFill>
                <a:srgbClr val="00B1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7" name="Rectangle 60"/>
              <p:cNvSpPr>
                <a:spLocks noChangeArrowheads="1"/>
              </p:cNvSpPr>
              <p:nvPr/>
            </p:nvSpPr>
            <p:spPr bwMode="auto">
              <a:xfrm>
                <a:off x="3644901" y="5437188"/>
                <a:ext cx="50800" cy="50800"/>
              </a:xfrm>
              <a:prstGeom prst="rect">
                <a:avLst/>
              </a:prstGeom>
              <a:solidFill>
                <a:srgbClr val="00B1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8" name="Rectangle 61"/>
              <p:cNvSpPr>
                <a:spLocks noChangeArrowheads="1"/>
              </p:cNvSpPr>
              <p:nvPr/>
            </p:nvSpPr>
            <p:spPr bwMode="auto">
              <a:xfrm>
                <a:off x="3725863" y="5437188"/>
                <a:ext cx="50800" cy="50800"/>
              </a:xfrm>
              <a:prstGeom prst="rect">
                <a:avLst/>
              </a:prstGeom>
              <a:solidFill>
                <a:srgbClr val="00B1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9" name="Rectangle 62"/>
              <p:cNvSpPr>
                <a:spLocks noChangeArrowheads="1"/>
              </p:cNvSpPr>
              <p:nvPr/>
            </p:nvSpPr>
            <p:spPr bwMode="auto">
              <a:xfrm>
                <a:off x="3806826" y="5437188"/>
                <a:ext cx="50800" cy="50800"/>
              </a:xfrm>
              <a:prstGeom prst="rect">
                <a:avLst/>
              </a:prstGeom>
              <a:solidFill>
                <a:srgbClr val="00B1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70" name="Rectangle 63"/>
              <p:cNvSpPr>
                <a:spLocks noChangeArrowheads="1"/>
              </p:cNvSpPr>
              <p:nvPr/>
            </p:nvSpPr>
            <p:spPr bwMode="auto">
              <a:xfrm>
                <a:off x="3887788" y="5437188"/>
                <a:ext cx="50800" cy="50800"/>
              </a:xfrm>
              <a:prstGeom prst="rect">
                <a:avLst/>
              </a:prstGeom>
              <a:solidFill>
                <a:srgbClr val="00B1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71" name="Rectangle 64"/>
              <p:cNvSpPr>
                <a:spLocks noChangeArrowheads="1"/>
              </p:cNvSpPr>
              <p:nvPr/>
            </p:nvSpPr>
            <p:spPr bwMode="auto">
              <a:xfrm>
                <a:off x="3968751" y="5437188"/>
                <a:ext cx="50800" cy="50800"/>
              </a:xfrm>
              <a:prstGeom prst="rect">
                <a:avLst/>
              </a:prstGeom>
              <a:solidFill>
                <a:srgbClr val="00B1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72" name="Rectangle 65"/>
              <p:cNvSpPr>
                <a:spLocks noChangeArrowheads="1"/>
              </p:cNvSpPr>
              <p:nvPr/>
            </p:nvSpPr>
            <p:spPr bwMode="auto">
              <a:xfrm>
                <a:off x="4049713" y="5437188"/>
                <a:ext cx="50800" cy="50800"/>
              </a:xfrm>
              <a:prstGeom prst="rect">
                <a:avLst/>
              </a:prstGeom>
              <a:solidFill>
                <a:srgbClr val="00B1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73" name="Rectangle 66"/>
              <p:cNvSpPr>
                <a:spLocks noChangeArrowheads="1"/>
              </p:cNvSpPr>
              <p:nvPr/>
            </p:nvSpPr>
            <p:spPr bwMode="auto">
              <a:xfrm>
                <a:off x="4130676" y="5437188"/>
                <a:ext cx="52388" cy="50800"/>
              </a:xfrm>
              <a:prstGeom prst="rect">
                <a:avLst/>
              </a:prstGeom>
              <a:solidFill>
                <a:srgbClr val="00B1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74" name="Rectangle 67"/>
              <p:cNvSpPr>
                <a:spLocks noChangeArrowheads="1"/>
              </p:cNvSpPr>
              <p:nvPr/>
            </p:nvSpPr>
            <p:spPr bwMode="auto">
              <a:xfrm>
                <a:off x="4211638" y="5437188"/>
                <a:ext cx="50800" cy="50800"/>
              </a:xfrm>
              <a:prstGeom prst="rect">
                <a:avLst/>
              </a:prstGeom>
              <a:solidFill>
                <a:srgbClr val="00B1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75" name="Rectangle 68"/>
              <p:cNvSpPr>
                <a:spLocks noChangeArrowheads="1"/>
              </p:cNvSpPr>
              <p:nvPr/>
            </p:nvSpPr>
            <p:spPr bwMode="auto">
              <a:xfrm>
                <a:off x="4292601" y="5437188"/>
                <a:ext cx="52388" cy="50800"/>
              </a:xfrm>
              <a:prstGeom prst="rect">
                <a:avLst/>
              </a:prstGeom>
              <a:solidFill>
                <a:srgbClr val="00B1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76" name="Rectangle 69"/>
              <p:cNvSpPr>
                <a:spLocks noChangeArrowheads="1"/>
              </p:cNvSpPr>
              <p:nvPr/>
            </p:nvSpPr>
            <p:spPr bwMode="auto">
              <a:xfrm>
                <a:off x="4375151" y="5437188"/>
                <a:ext cx="50800" cy="50800"/>
              </a:xfrm>
              <a:prstGeom prst="rect">
                <a:avLst/>
              </a:prstGeom>
              <a:solidFill>
                <a:srgbClr val="00B1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77" name="Rectangle 70"/>
              <p:cNvSpPr>
                <a:spLocks noChangeArrowheads="1"/>
              </p:cNvSpPr>
              <p:nvPr/>
            </p:nvSpPr>
            <p:spPr bwMode="auto">
              <a:xfrm>
                <a:off x="4454526" y="5437188"/>
                <a:ext cx="52388" cy="50800"/>
              </a:xfrm>
              <a:prstGeom prst="rect">
                <a:avLst/>
              </a:prstGeom>
              <a:solidFill>
                <a:srgbClr val="00B1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78" name="Rectangle 71"/>
              <p:cNvSpPr>
                <a:spLocks noChangeArrowheads="1"/>
              </p:cNvSpPr>
              <p:nvPr/>
            </p:nvSpPr>
            <p:spPr bwMode="auto">
              <a:xfrm>
                <a:off x="4537076" y="5437188"/>
                <a:ext cx="50800" cy="50800"/>
              </a:xfrm>
              <a:prstGeom prst="rect">
                <a:avLst/>
              </a:prstGeom>
              <a:solidFill>
                <a:srgbClr val="00B1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79" name="Rectangle 72"/>
              <p:cNvSpPr>
                <a:spLocks noChangeArrowheads="1"/>
              </p:cNvSpPr>
              <p:nvPr/>
            </p:nvSpPr>
            <p:spPr bwMode="auto">
              <a:xfrm>
                <a:off x="4616451" y="5437188"/>
                <a:ext cx="52388" cy="50800"/>
              </a:xfrm>
              <a:prstGeom prst="rect">
                <a:avLst/>
              </a:prstGeom>
              <a:solidFill>
                <a:srgbClr val="00B1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80" name="Rectangle 73"/>
              <p:cNvSpPr>
                <a:spLocks noChangeArrowheads="1"/>
              </p:cNvSpPr>
              <p:nvPr/>
            </p:nvSpPr>
            <p:spPr bwMode="auto">
              <a:xfrm>
                <a:off x="4699001" y="5437188"/>
                <a:ext cx="50800" cy="50800"/>
              </a:xfrm>
              <a:prstGeom prst="rect">
                <a:avLst/>
              </a:prstGeom>
              <a:solidFill>
                <a:srgbClr val="00B1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81" name="Rectangle 74"/>
              <p:cNvSpPr>
                <a:spLocks noChangeArrowheads="1"/>
              </p:cNvSpPr>
              <p:nvPr/>
            </p:nvSpPr>
            <p:spPr bwMode="auto">
              <a:xfrm>
                <a:off x="4779963" y="5437188"/>
                <a:ext cx="50800" cy="50800"/>
              </a:xfrm>
              <a:prstGeom prst="rect">
                <a:avLst/>
              </a:prstGeom>
              <a:solidFill>
                <a:srgbClr val="00B1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82" name="Rectangle 75"/>
              <p:cNvSpPr>
                <a:spLocks noChangeArrowheads="1"/>
              </p:cNvSpPr>
              <p:nvPr/>
            </p:nvSpPr>
            <p:spPr bwMode="auto">
              <a:xfrm>
                <a:off x="3644901" y="5522913"/>
                <a:ext cx="50800" cy="50800"/>
              </a:xfrm>
              <a:prstGeom prst="rect">
                <a:avLst/>
              </a:prstGeom>
              <a:solidFill>
                <a:srgbClr val="00B1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83" name="Rectangle 76"/>
              <p:cNvSpPr>
                <a:spLocks noChangeArrowheads="1"/>
              </p:cNvSpPr>
              <p:nvPr/>
            </p:nvSpPr>
            <p:spPr bwMode="auto">
              <a:xfrm>
                <a:off x="3725863" y="5522913"/>
                <a:ext cx="50800" cy="50800"/>
              </a:xfrm>
              <a:prstGeom prst="rect">
                <a:avLst/>
              </a:prstGeom>
              <a:solidFill>
                <a:srgbClr val="00B1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84" name="Rectangle 77"/>
              <p:cNvSpPr>
                <a:spLocks noChangeArrowheads="1"/>
              </p:cNvSpPr>
              <p:nvPr/>
            </p:nvSpPr>
            <p:spPr bwMode="auto">
              <a:xfrm>
                <a:off x="3806826" y="5522913"/>
                <a:ext cx="50800" cy="50800"/>
              </a:xfrm>
              <a:prstGeom prst="rect">
                <a:avLst/>
              </a:prstGeom>
              <a:solidFill>
                <a:srgbClr val="00B1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85" name="Rectangle 78"/>
              <p:cNvSpPr>
                <a:spLocks noChangeArrowheads="1"/>
              </p:cNvSpPr>
              <p:nvPr/>
            </p:nvSpPr>
            <p:spPr bwMode="auto">
              <a:xfrm>
                <a:off x="3887788" y="5522913"/>
                <a:ext cx="50800" cy="50800"/>
              </a:xfrm>
              <a:prstGeom prst="rect">
                <a:avLst/>
              </a:prstGeom>
              <a:solidFill>
                <a:srgbClr val="00B1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86" name="Rectangle 79"/>
              <p:cNvSpPr>
                <a:spLocks noChangeArrowheads="1"/>
              </p:cNvSpPr>
              <p:nvPr/>
            </p:nvSpPr>
            <p:spPr bwMode="auto">
              <a:xfrm>
                <a:off x="4537076" y="5522913"/>
                <a:ext cx="50800" cy="50800"/>
              </a:xfrm>
              <a:prstGeom prst="rect">
                <a:avLst/>
              </a:prstGeom>
              <a:solidFill>
                <a:srgbClr val="00B1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87" name="Rectangle 80"/>
              <p:cNvSpPr>
                <a:spLocks noChangeArrowheads="1"/>
              </p:cNvSpPr>
              <p:nvPr/>
            </p:nvSpPr>
            <p:spPr bwMode="auto">
              <a:xfrm>
                <a:off x="4616451" y="5522913"/>
                <a:ext cx="52388" cy="50800"/>
              </a:xfrm>
              <a:prstGeom prst="rect">
                <a:avLst/>
              </a:prstGeom>
              <a:solidFill>
                <a:srgbClr val="00B1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88" name="Rectangle 81"/>
              <p:cNvSpPr>
                <a:spLocks noChangeArrowheads="1"/>
              </p:cNvSpPr>
              <p:nvPr/>
            </p:nvSpPr>
            <p:spPr bwMode="auto">
              <a:xfrm>
                <a:off x="4699001" y="5522913"/>
                <a:ext cx="50800" cy="50800"/>
              </a:xfrm>
              <a:prstGeom prst="rect">
                <a:avLst/>
              </a:prstGeom>
              <a:solidFill>
                <a:srgbClr val="00B1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89" name="Rectangle 82"/>
              <p:cNvSpPr>
                <a:spLocks noChangeArrowheads="1"/>
              </p:cNvSpPr>
              <p:nvPr/>
            </p:nvSpPr>
            <p:spPr bwMode="auto">
              <a:xfrm>
                <a:off x="4779963" y="5522913"/>
                <a:ext cx="50800" cy="50800"/>
              </a:xfrm>
              <a:prstGeom prst="rect">
                <a:avLst/>
              </a:prstGeom>
              <a:solidFill>
                <a:srgbClr val="00B1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90" name="Rectangle 83"/>
              <p:cNvSpPr>
                <a:spLocks noChangeArrowheads="1"/>
              </p:cNvSpPr>
              <p:nvPr/>
            </p:nvSpPr>
            <p:spPr bwMode="auto">
              <a:xfrm>
                <a:off x="3968751" y="5522913"/>
                <a:ext cx="536575" cy="50800"/>
              </a:xfrm>
              <a:prstGeom prst="rect">
                <a:avLst/>
              </a:prstGeom>
              <a:solidFill>
                <a:srgbClr val="00B1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91" name="Freeform 84"/>
              <p:cNvSpPr>
                <a:spLocks/>
              </p:cNvSpPr>
              <p:nvPr/>
            </p:nvSpPr>
            <p:spPr bwMode="auto">
              <a:xfrm>
                <a:off x="4389438" y="5435601"/>
                <a:ext cx="431800" cy="534988"/>
              </a:xfrm>
              <a:custGeom>
                <a:avLst/>
                <a:gdLst>
                  <a:gd name="T0" fmla="*/ 547 w 577"/>
                  <a:gd name="T1" fmla="*/ 182 h 717"/>
                  <a:gd name="T2" fmla="*/ 495 w 577"/>
                  <a:gd name="T3" fmla="*/ 205 h 717"/>
                  <a:gd name="T4" fmla="*/ 413 w 577"/>
                  <a:gd name="T5" fmla="*/ 412 h 717"/>
                  <a:gd name="T6" fmla="*/ 395 w 577"/>
                  <a:gd name="T7" fmla="*/ 405 h 717"/>
                  <a:gd name="T8" fmla="*/ 493 w 577"/>
                  <a:gd name="T9" fmla="*/ 157 h 717"/>
                  <a:gd name="T10" fmla="*/ 492 w 577"/>
                  <a:gd name="T11" fmla="*/ 157 h 717"/>
                  <a:gd name="T12" fmla="*/ 470 w 577"/>
                  <a:gd name="T13" fmla="*/ 106 h 717"/>
                  <a:gd name="T14" fmla="*/ 419 w 577"/>
                  <a:gd name="T15" fmla="*/ 128 h 717"/>
                  <a:gd name="T16" fmla="*/ 419 w 577"/>
                  <a:gd name="T17" fmla="*/ 128 h 717"/>
                  <a:gd name="T18" fmla="*/ 330 w 577"/>
                  <a:gd name="T19" fmla="*/ 354 h 717"/>
                  <a:gd name="T20" fmla="*/ 311 w 577"/>
                  <a:gd name="T21" fmla="*/ 347 h 717"/>
                  <a:gd name="T22" fmla="*/ 425 w 577"/>
                  <a:gd name="T23" fmla="*/ 59 h 717"/>
                  <a:gd name="T24" fmla="*/ 402 w 577"/>
                  <a:gd name="T25" fmla="*/ 8 h 717"/>
                  <a:gd name="T26" fmla="*/ 351 w 577"/>
                  <a:gd name="T27" fmla="*/ 30 h 717"/>
                  <a:gd name="T28" fmla="*/ 246 w 577"/>
                  <a:gd name="T29" fmla="*/ 296 h 717"/>
                  <a:gd name="T30" fmla="*/ 227 w 577"/>
                  <a:gd name="T31" fmla="*/ 289 h 717"/>
                  <a:gd name="T32" fmla="*/ 270 w 577"/>
                  <a:gd name="T33" fmla="*/ 182 h 717"/>
                  <a:gd name="T34" fmla="*/ 270 w 577"/>
                  <a:gd name="T35" fmla="*/ 51 h 717"/>
                  <a:gd name="T36" fmla="*/ 230 w 577"/>
                  <a:gd name="T37" fmla="*/ 11 h 717"/>
                  <a:gd name="T38" fmla="*/ 190 w 577"/>
                  <a:gd name="T39" fmla="*/ 51 h 717"/>
                  <a:gd name="T40" fmla="*/ 190 w 577"/>
                  <a:gd name="T41" fmla="*/ 167 h 717"/>
                  <a:gd name="T42" fmla="*/ 113 w 577"/>
                  <a:gd name="T43" fmla="*/ 363 h 717"/>
                  <a:gd name="T44" fmla="*/ 82 w 577"/>
                  <a:gd name="T45" fmla="*/ 202 h 717"/>
                  <a:gd name="T46" fmla="*/ 36 w 577"/>
                  <a:gd name="T47" fmla="*/ 171 h 717"/>
                  <a:gd name="T48" fmla="*/ 4 w 577"/>
                  <a:gd name="T49" fmla="*/ 217 h 717"/>
                  <a:gd name="T50" fmla="*/ 59 w 577"/>
                  <a:gd name="T51" fmla="*/ 500 h 717"/>
                  <a:gd name="T52" fmla="*/ 170 w 577"/>
                  <a:gd name="T53" fmla="*/ 649 h 717"/>
                  <a:gd name="T54" fmla="*/ 184 w 577"/>
                  <a:gd name="T55" fmla="*/ 717 h 717"/>
                  <a:gd name="T56" fmla="*/ 441 w 577"/>
                  <a:gd name="T57" fmla="*/ 679 h 717"/>
                  <a:gd name="T58" fmla="*/ 425 w 577"/>
                  <a:gd name="T59" fmla="*/ 599 h 717"/>
                  <a:gd name="T60" fmla="*/ 569 w 577"/>
                  <a:gd name="T61" fmla="*/ 234 h 717"/>
                  <a:gd name="T62" fmla="*/ 547 w 577"/>
                  <a:gd name="T63" fmla="*/ 182 h 7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577" h="717">
                    <a:moveTo>
                      <a:pt x="547" y="182"/>
                    </a:moveTo>
                    <a:cubicBezTo>
                      <a:pt x="526" y="174"/>
                      <a:pt x="503" y="184"/>
                      <a:pt x="495" y="205"/>
                    </a:cubicBezTo>
                    <a:cubicBezTo>
                      <a:pt x="413" y="412"/>
                      <a:pt x="413" y="412"/>
                      <a:pt x="413" y="412"/>
                    </a:cubicBezTo>
                    <a:cubicBezTo>
                      <a:pt x="395" y="405"/>
                      <a:pt x="395" y="405"/>
                      <a:pt x="395" y="405"/>
                    </a:cubicBezTo>
                    <a:cubicBezTo>
                      <a:pt x="493" y="157"/>
                      <a:pt x="493" y="157"/>
                      <a:pt x="493" y="157"/>
                    </a:cubicBezTo>
                    <a:cubicBezTo>
                      <a:pt x="492" y="157"/>
                      <a:pt x="492" y="157"/>
                      <a:pt x="492" y="157"/>
                    </a:cubicBezTo>
                    <a:cubicBezTo>
                      <a:pt x="500" y="137"/>
                      <a:pt x="490" y="114"/>
                      <a:pt x="470" y="106"/>
                    </a:cubicBezTo>
                    <a:cubicBezTo>
                      <a:pt x="450" y="98"/>
                      <a:pt x="427" y="108"/>
                      <a:pt x="419" y="128"/>
                    </a:cubicBezTo>
                    <a:cubicBezTo>
                      <a:pt x="419" y="128"/>
                      <a:pt x="419" y="128"/>
                      <a:pt x="419" y="128"/>
                    </a:cubicBezTo>
                    <a:cubicBezTo>
                      <a:pt x="330" y="354"/>
                      <a:pt x="330" y="354"/>
                      <a:pt x="330" y="354"/>
                    </a:cubicBezTo>
                    <a:cubicBezTo>
                      <a:pt x="311" y="347"/>
                      <a:pt x="311" y="347"/>
                      <a:pt x="311" y="347"/>
                    </a:cubicBezTo>
                    <a:cubicBezTo>
                      <a:pt x="425" y="59"/>
                      <a:pt x="425" y="59"/>
                      <a:pt x="425" y="59"/>
                    </a:cubicBezTo>
                    <a:cubicBezTo>
                      <a:pt x="433" y="39"/>
                      <a:pt x="423" y="16"/>
                      <a:pt x="402" y="8"/>
                    </a:cubicBezTo>
                    <a:cubicBezTo>
                      <a:pt x="382" y="0"/>
                      <a:pt x="359" y="10"/>
                      <a:pt x="351" y="30"/>
                    </a:cubicBezTo>
                    <a:cubicBezTo>
                      <a:pt x="246" y="296"/>
                      <a:pt x="246" y="296"/>
                      <a:pt x="246" y="296"/>
                    </a:cubicBezTo>
                    <a:cubicBezTo>
                      <a:pt x="227" y="289"/>
                      <a:pt x="227" y="289"/>
                      <a:pt x="227" y="289"/>
                    </a:cubicBezTo>
                    <a:cubicBezTo>
                      <a:pt x="270" y="182"/>
                      <a:pt x="270" y="182"/>
                      <a:pt x="270" y="182"/>
                    </a:cubicBezTo>
                    <a:cubicBezTo>
                      <a:pt x="270" y="51"/>
                      <a:pt x="270" y="51"/>
                      <a:pt x="270" y="51"/>
                    </a:cubicBezTo>
                    <a:cubicBezTo>
                      <a:pt x="270" y="29"/>
                      <a:pt x="252" y="11"/>
                      <a:pt x="230" y="11"/>
                    </a:cubicBezTo>
                    <a:cubicBezTo>
                      <a:pt x="208" y="11"/>
                      <a:pt x="190" y="29"/>
                      <a:pt x="190" y="51"/>
                    </a:cubicBezTo>
                    <a:cubicBezTo>
                      <a:pt x="190" y="167"/>
                      <a:pt x="190" y="167"/>
                      <a:pt x="190" y="167"/>
                    </a:cubicBezTo>
                    <a:cubicBezTo>
                      <a:pt x="113" y="363"/>
                      <a:pt x="113" y="363"/>
                      <a:pt x="113" y="363"/>
                    </a:cubicBezTo>
                    <a:cubicBezTo>
                      <a:pt x="82" y="202"/>
                      <a:pt x="82" y="202"/>
                      <a:pt x="82" y="202"/>
                    </a:cubicBezTo>
                    <a:cubicBezTo>
                      <a:pt x="78" y="181"/>
                      <a:pt x="57" y="167"/>
                      <a:pt x="36" y="171"/>
                    </a:cubicBezTo>
                    <a:cubicBezTo>
                      <a:pt x="14" y="175"/>
                      <a:pt x="0" y="196"/>
                      <a:pt x="4" y="217"/>
                    </a:cubicBezTo>
                    <a:cubicBezTo>
                      <a:pt x="59" y="500"/>
                      <a:pt x="59" y="500"/>
                      <a:pt x="59" y="500"/>
                    </a:cubicBezTo>
                    <a:cubicBezTo>
                      <a:pt x="170" y="649"/>
                      <a:pt x="170" y="649"/>
                      <a:pt x="170" y="649"/>
                    </a:cubicBezTo>
                    <a:cubicBezTo>
                      <a:pt x="184" y="717"/>
                      <a:pt x="184" y="717"/>
                      <a:pt x="184" y="717"/>
                    </a:cubicBezTo>
                    <a:cubicBezTo>
                      <a:pt x="441" y="679"/>
                      <a:pt x="441" y="679"/>
                      <a:pt x="441" y="679"/>
                    </a:cubicBezTo>
                    <a:cubicBezTo>
                      <a:pt x="425" y="599"/>
                      <a:pt x="425" y="599"/>
                      <a:pt x="425" y="599"/>
                    </a:cubicBezTo>
                    <a:cubicBezTo>
                      <a:pt x="569" y="234"/>
                      <a:pt x="569" y="234"/>
                      <a:pt x="569" y="234"/>
                    </a:cubicBezTo>
                    <a:cubicBezTo>
                      <a:pt x="577" y="214"/>
                      <a:pt x="567" y="190"/>
                      <a:pt x="547" y="182"/>
                    </a:cubicBezTo>
                  </a:path>
                </a:pathLst>
              </a:custGeom>
              <a:solidFill>
                <a:srgbClr val="FCB91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92" name="Freeform 85"/>
              <p:cNvSpPr>
                <a:spLocks/>
              </p:cNvSpPr>
              <p:nvPr/>
            </p:nvSpPr>
            <p:spPr bwMode="auto">
              <a:xfrm>
                <a:off x="3733801" y="5354638"/>
                <a:ext cx="430213" cy="536575"/>
              </a:xfrm>
              <a:custGeom>
                <a:avLst/>
                <a:gdLst>
                  <a:gd name="T0" fmla="*/ 542 w 577"/>
                  <a:gd name="T1" fmla="*/ 171 h 718"/>
                  <a:gd name="T2" fmla="*/ 495 w 577"/>
                  <a:gd name="T3" fmla="*/ 202 h 718"/>
                  <a:gd name="T4" fmla="*/ 464 w 577"/>
                  <a:gd name="T5" fmla="*/ 363 h 718"/>
                  <a:gd name="T6" fmla="*/ 387 w 577"/>
                  <a:gd name="T7" fmla="*/ 167 h 718"/>
                  <a:gd name="T8" fmla="*/ 387 w 577"/>
                  <a:gd name="T9" fmla="*/ 51 h 718"/>
                  <a:gd name="T10" fmla="*/ 347 w 577"/>
                  <a:gd name="T11" fmla="*/ 12 h 718"/>
                  <a:gd name="T12" fmla="*/ 308 w 577"/>
                  <a:gd name="T13" fmla="*/ 51 h 718"/>
                  <a:gd name="T14" fmla="*/ 308 w 577"/>
                  <a:gd name="T15" fmla="*/ 183 h 718"/>
                  <a:gd name="T16" fmla="*/ 350 w 577"/>
                  <a:gd name="T17" fmla="*/ 289 h 718"/>
                  <a:gd name="T18" fmla="*/ 331 w 577"/>
                  <a:gd name="T19" fmla="*/ 296 h 718"/>
                  <a:gd name="T20" fmla="*/ 227 w 577"/>
                  <a:gd name="T21" fmla="*/ 30 h 718"/>
                  <a:gd name="T22" fmla="*/ 175 w 577"/>
                  <a:gd name="T23" fmla="*/ 8 h 718"/>
                  <a:gd name="T24" fmla="*/ 153 w 577"/>
                  <a:gd name="T25" fmla="*/ 59 h 718"/>
                  <a:gd name="T26" fmla="*/ 266 w 577"/>
                  <a:gd name="T27" fmla="*/ 347 h 718"/>
                  <a:gd name="T28" fmla="*/ 248 w 577"/>
                  <a:gd name="T29" fmla="*/ 354 h 718"/>
                  <a:gd name="T30" fmla="*/ 159 w 577"/>
                  <a:gd name="T31" fmla="*/ 129 h 718"/>
                  <a:gd name="T32" fmla="*/ 159 w 577"/>
                  <a:gd name="T33" fmla="*/ 129 h 718"/>
                  <a:gd name="T34" fmla="*/ 107 w 577"/>
                  <a:gd name="T35" fmla="*/ 106 h 718"/>
                  <a:gd name="T36" fmla="*/ 85 w 577"/>
                  <a:gd name="T37" fmla="*/ 158 h 718"/>
                  <a:gd name="T38" fmla="*/ 85 w 577"/>
                  <a:gd name="T39" fmla="*/ 158 h 718"/>
                  <a:gd name="T40" fmla="*/ 182 w 577"/>
                  <a:gd name="T41" fmla="*/ 405 h 718"/>
                  <a:gd name="T42" fmla="*/ 164 w 577"/>
                  <a:gd name="T43" fmla="*/ 412 h 718"/>
                  <a:gd name="T44" fmla="*/ 82 w 577"/>
                  <a:gd name="T45" fmla="*/ 205 h 718"/>
                  <a:gd name="T46" fmla="*/ 31 w 577"/>
                  <a:gd name="T47" fmla="*/ 183 h 718"/>
                  <a:gd name="T48" fmla="*/ 8 w 577"/>
                  <a:gd name="T49" fmla="*/ 234 h 718"/>
                  <a:gd name="T50" fmla="*/ 152 w 577"/>
                  <a:gd name="T51" fmla="*/ 599 h 718"/>
                  <a:gd name="T52" fmla="*/ 129 w 577"/>
                  <a:gd name="T53" fmla="*/ 678 h 718"/>
                  <a:gd name="T54" fmla="*/ 393 w 577"/>
                  <a:gd name="T55" fmla="*/ 718 h 718"/>
                  <a:gd name="T56" fmla="*/ 407 w 577"/>
                  <a:gd name="T57" fmla="*/ 649 h 718"/>
                  <a:gd name="T58" fmla="*/ 518 w 577"/>
                  <a:gd name="T59" fmla="*/ 501 h 718"/>
                  <a:gd name="T60" fmla="*/ 573 w 577"/>
                  <a:gd name="T61" fmla="*/ 218 h 718"/>
                  <a:gd name="T62" fmla="*/ 542 w 577"/>
                  <a:gd name="T63" fmla="*/ 171 h 7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577" h="718">
                    <a:moveTo>
                      <a:pt x="542" y="171"/>
                    </a:moveTo>
                    <a:cubicBezTo>
                      <a:pt x="520" y="167"/>
                      <a:pt x="499" y="181"/>
                      <a:pt x="495" y="202"/>
                    </a:cubicBezTo>
                    <a:cubicBezTo>
                      <a:pt x="464" y="363"/>
                      <a:pt x="464" y="363"/>
                      <a:pt x="464" y="363"/>
                    </a:cubicBezTo>
                    <a:cubicBezTo>
                      <a:pt x="387" y="167"/>
                      <a:pt x="387" y="167"/>
                      <a:pt x="387" y="167"/>
                    </a:cubicBezTo>
                    <a:cubicBezTo>
                      <a:pt x="387" y="51"/>
                      <a:pt x="387" y="51"/>
                      <a:pt x="387" y="51"/>
                    </a:cubicBezTo>
                    <a:cubicBezTo>
                      <a:pt x="387" y="30"/>
                      <a:pt x="369" y="12"/>
                      <a:pt x="347" y="12"/>
                    </a:cubicBezTo>
                    <a:cubicBezTo>
                      <a:pt x="326" y="12"/>
                      <a:pt x="308" y="30"/>
                      <a:pt x="308" y="51"/>
                    </a:cubicBezTo>
                    <a:cubicBezTo>
                      <a:pt x="308" y="183"/>
                      <a:pt x="308" y="183"/>
                      <a:pt x="308" y="183"/>
                    </a:cubicBezTo>
                    <a:cubicBezTo>
                      <a:pt x="350" y="289"/>
                      <a:pt x="350" y="289"/>
                      <a:pt x="350" y="289"/>
                    </a:cubicBezTo>
                    <a:cubicBezTo>
                      <a:pt x="331" y="296"/>
                      <a:pt x="331" y="296"/>
                      <a:pt x="331" y="296"/>
                    </a:cubicBezTo>
                    <a:cubicBezTo>
                      <a:pt x="227" y="30"/>
                      <a:pt x="227" y="30"/>
                      <a:pt x="227" y="30"/>
                    </a:cubicBezTo>
                    <a:cubicBezTo>
                      <a:pt x="219" y="10"/>
                      <a:pt x="195" y="0"/>
                      <a:pt x="175" y="8"/>
                    </a:cubicBezTo>
                    <a:cubicBezTo>
                      <a:pt x="155" y="16"/>
                      <a:pt x="145" y="39"/>
                      <a:pt x="153" y="59"/>
                    </a:cubicBezTo>
                    <a:cubicBezTo>
                      <a:pt x="266" y="347"/>
                      <a:pt x="266" y="347"/>
                      <a:pt x="266" y="347"/>
                    </a:cubicBezTo>
                    <a:cubicBezTo>
                      <a:pt x="248" y="354"/>
                      <a:pt x="248" y="354"/>
                      <a:pt x="248" y="354"/>
                    </a:cubicBezTo>
                    <a:cubicBezTo>
                      <a:pt x="159" y="129"/>
                      <a:pt x="159" y="129"/>
                      <a:pt x="159" y="129"/>
                    </a:cubicBezTo>
                    <a:cubicBezTo>
                      <a:pt x="159" y="129"/>
                      <a:pt x="159" y="129"/>
                      <a:pt x="159" y="129"/>
                    </a:cubicBezTo>
                    <a:cubicBezTo>
                      <a:pt x="151" y="108"/>
                      <a:pt x="128" y="98"/>
                      <a:pt x="107" y="106"/>
                    </a:cubicBezTo>
                    <a:cubicBezTo>
                      <a:pt x="87" y="114"/>
                      <a:pt x="77" y="137"/>
                      <a:pt x="85" y="158"/>
                    </a:cubicBezTo>
                    <a:cubicBezTo>
                      <a:pt x="85" y="158"/>
                      <a:pt x="85" y="158"/>
                      <a:pt x="85" y="158"/>
                    </a:cubicBezTo>
                    <a:cubicBezTo>
                      <a:pt x="182" y="405"/>
                      <a:pt x="182" y="405"/>
                      <a:pt x="182" y="405"/>
                    </a:cubicBezTo>
                    <a:cubicBezTo>
                      <a:pt x="164" y="412"/>
                      <a:pt x="164" y="412"/>
                      <a:pt x="164" y="412"/>
                    </a:cubicBezTo>
                    <a:cubicBezTo>
                      <a:pt x="82" y="205"/>
                      <a:pt x="82" y="205"/>
                      <a:pt x="82" y="205"/>
                    </a:cubicBezTo>
                    <a:cubicBezTo>
                      <a:pt x="74" y="185"/>
                      <a:pt x="51" y="175"/>
                      <a:pt x="31" y="183"/>
                    </a:cubicBezTo>
                    <a:cubicBezTo>
                      <a:pt x="10" y="191"/>
                      <a:pt x="0" y="214"/>
                      <a:pt x="8" y="234"/>
                    </a:cubicBezTo>
                    <a:cubicBezTo>
                      <a:pt x="152" y="599"/>
                      <a:pt x="152" y="599"/>
                      <a:pt x="152" y="599"/>
                    </a:cubicBezTo>
                    <a:cubicBezTo>
                      <a:pt x="129" y="678"/>
                      <a:pt x="129" y="678"/>
                      <a:pt x="129" y="678"/>
                    </a:cubicBezTo>
                    <a:cubicBezTo>
                      <a:pt x="393" y="718"/>
                      <a:pt x="393" y="718"/>
                      <a:pt x="393" y="718"/>
                    </a:cubicBezTo>
                    <a:cubicBezTo>
                      <a:pt x="407" y="649"/>
                      <a:pt x="407" y="649"/>
                      <a:pt x="407" y="649"/>
                    </a:cubicBezTo>
                    <a:cubicBezTo>
                      <a:pt x="518" y="501"/>
                      <a:pt x="518" y="501"/>
                      <a:pt x="518" y="501"/>
                    </a:cubicBezTo>
                    <a:cubicBezTo>
                      <a:pt x="573" y="218"/>
                      <a:pt x="573" y="218"/>
                      <a:pt x="573" y="218"/>
                    </a:cubicBezTo>
                    <a:cubicBezTo>
                      <a:pt x="577" y="196"/>
                      <a:pt x="563" y="175"/>
                      <a:pt x="542" y="171"/>
                    </a:cubicBezTo>
                  </a:path>
                </a:pathLst>
              </a:custGeom>
              <a:solidFill>
                <a:srgbClr val="FCB91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93" name="Freeform 86"/>
              <p:cNvSpPr>
                <a:spLocks/>
              </p:cNvSpPr>
              <p:nvPr/>
            </p:nvSpPr>
            <p:spPr bwMode="auto">
              <a:xfrm>
                <a:off x="3773488" y="5859463"/>
                <a:ext cx="274638" cy="155575"/>
              </a:xfrm>
              <a:custGeom>
                <a:avLst/>
                <a:gdLst>
                  <a:gd name="T0" fmla="*/ 0 w 173"/>
                  <a:gd name="T1" fmla="*/ 98 h 98"/>
                  <a:gd name="T2" fmla="*/ 151 w 173"/>
                  <a:gd name="T3" fmla="*/ 98 h 98"/>
                  <a:gd name="T4" fmla="*/ 173 w 173"/>
                  <a:gd name="T5" fmla="*/ 22 h 98"/>
                  <a:gd name="T6" fmla="*/ 29 w 173"/>
                  <a:gd name="T7" fmla="*/ 0 h 98"/>
                  <a:gd name="T8" fmla="*/ 0 w 173"/>
                  <a:gd name="T9" fmla="*/ 98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3" h="98">
                    <a:moveTo>
                      <a:pt x="0" y="98"/>
                    </a:moveTo>
                    <a:lnTo>
                      <a:pt x="151" y="98"/>
                    </a:lnTo>
                    <a:lnTo>
                      <a:pt x="173" y="22"/>
                    </a:lnTo>
                    <a:lnTo>
                      <a:pt x="29" y="0"/>
                    </a:lnTo>
                    <a:lnTo>
                      <a:pt x="0" y="98"/>
                    </a:lnTo>
                    <a:close/>
                  </a:path>
                </a:pathLst>
              </a:custGeom>
              <a:solidFill>
                <a:srgbClr val="FCED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94" name="Freeform 87"/>
              <p:cNvSpPr>
                <a:spLocks/>
              </p:cNvSpPr>
              <p:nvPr/>
            </p:nvSpPr>
            <p:spPr bwMode="auto">
              <a:xfrm>
                <a:off x="4513263" y="5938838"/>
                <a:ext cx="249238" cy="76200"/>
              </a:xfrm>
              <a:custGeom>
                <a:avLst/>
                <a:gdLst>
                  <a:gd name="T0" fmla="*/ 0 w 157"/>
                  <a:gd name="T1" fmla="*/ 22 h 48"/>
                  <a:gd name="T2" fmla="*/ 7 w 157"/>
                  <a:gd name="T3" fmla="*/ 48 h 48"/>
                  <a:gd name="T4" fmla="*/ 157 w 157"/>
                  <a:gd name="T5" fmla="*/ 48 h 48"/>
                  <a:gd name="T6" fmla="*/ 143 w 157"/>
                  <a:gd name="T7" fmla="*/ 0 h 48"/>
                  <a:gd name="T8" fmla="*/ 0 w 157"/>
                  <a:gd name="T9" fmla="*/ 22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7" h="48">
                    <a:moveTo>
                      <a:pt x="0" y="22"/>
                    </a:moveTo>
                    <a:lnTo>
                      <a:pt x="7" y="48"/>
                    </a:lnTo>
                    <a:lnTo>
                      <a:pt x="157" y="48"/>
                    </a:lnTo>
                    <a:lnTo>
                      <a:pt x="143" y="0"/>
                    </a:lnTo>
                    <a:lnTo>
                      <a:pt x="0" y="22"/>
                    </a:lnTo>
                    <a:close/>
                  </a:path>
                </a:pathLst>
              </a:custGeom>
              <a:solidFill>
                <a:srgbClr val="FCED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5" name="Rectangle 8"/>
              <p:cNvSpPr>
                <a:spLocks noChangeArrowheads="1"/>
              </p:cNvSpPr>
              <p:nvPr/>
            </p:nvSpPr>
            <p:spPr bwMode="auto">
              <a:xfrm>
                <a:off x="3562351" y="4010026"/>
                <a:ext cx="1349375" cy="78105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sp>
          <p:nvSpPr>
            <p:cNvPr id="120" name="Rectangle 97"/>
            <p:cNvSpPr>
              <a:spLocks noChangeArrowheads="1"/>
            </p:cNvSpPr>
            <p:nvPr/>
          </p:nvSpPr>
          <p:spPr bwMode="auto">
            <a:xfrm>
              <a:off x="2548185" y="4337375"/>
              <a:ext cx="925513" cy="33795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Start coding</a:t>
              </a:r>
            </a:p>
          </p:txBody>
        </p:sp>
      </p:grpSp>
      <p:sp>
        <p:nvSpPr>
          <p:cNvPr id="126" name="Rectangle 140"/>
          <p:cNvSpPr>
            <a:spLocks noChangeArrowheads="1"/>
          </p:cNvSpPr>
          <p:nvPr/>
        </p:nvSpPr>
        <p:spPr bwMode="auto">
          <a:xfrm>
            <a:off x="7599594" y="1825057"/>
            <a:ext cx="336839" cy="388202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27" name="Rectangle 141"/>
          <p:cNvSpPr>
            <a:spLocks noChangeArrowheads="1"/>
          </p:cNvSpPr>
          <p:nvPr/>
        </p:nvSpPr>
        <p:spPr bwMode="auto">
          <a:xfrm>
            <a:off x="7923780" y="1828383"/>
            <a:ext cx="2769361" cy="384831"/>
          </a:xfrm>
          <a:prstGeom prst="rect">
            <a:avLst/>
          </a:prstGeom>
          <a:solidFill>
            <a:srgbClr val="F5F5F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microsoft.com/cognitive</a:t>
            </a:r>
          </a:p>
        </p:txBody>
      </p:sp>
    </p:spTree>
    <p:extLst>
      <p:ext uri="{BB962C8B-B14F-4D97-AF65-F5344CB8AC3E}">
        <p14:creationId xmlns:p14="http://schemas.microsoft.com/office/powerpoint/2010/main" val="4235037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74245" y="2833033"/>
            <a:ext cx="10644592" cy="2179058"/>
          </a:xfrm>
        </p:spPr>
        <p:txBody>
          <a:bodyPr/>
          <a:lstStyle/>
          <a:p>
            <a:r>
              <a:rPr lang="en-US" dirty="0"/>
              <a:t>LUIS +</a:t>
            </a:r>
            <a:br>
              <a:rPr lang="en-US" dirty="0"/>
            </a:br>
            <a:r>
              <a:rPr lang="en-US" dirty="0"/>
              <a:t>Computer Vision</a:t>
            </a:r>
          </a:p>
        </p:txBody>
      </p:sp>
    </p:spTree>
    <p:extLst>
      <p:ext uri="{BB962C8B-B14F-4D97-AF65-F5344CB8AC3E}">
        <p14:creationId xmlns:p14="http://schemas.microsoft.com/office/powerpoint/2010/main" val="1886126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883" y="1632602"/>
            <a:ext cx="14709275" cy="5800901"/>
            <a:chOff x="0" y="1322300"/>
            <a:chExt cx="14711362" cy="5801724"/>
          </a:xfrm>
        </p:grpSpPr>
        <p:sp>
          <p:nvSpPr>
            <p:cNvPr id="8" name="Rectangle 7"/>
            <p:cNvSpPr/>
            <p:nvPr/>
          </p:nvSpPr>
          <p:spPr bwMode="auto">
            <a:xfrm>
              <a:off x="0" y="1439862"/>
              <a:ext cx="12436475" cy="5257801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" name="TextBox 7"/>
            <p:cNvSpPr txBox="1"/>
            <p:nvPr/>
          </p:nvSpPr>
          <p:spPr>
            <a:xfrm>
              <a:off x="8047037" y="1322300"/>
              <a:ext cx="6664325" cy="5801724"/>
            </a:xfrm>
            <a:prstGeom prst="rect">
              <a:avLst/>
            </a:prstGeom>
            <a:noFill/>
          </p:spPr>
          <p:txBody>
            <a:bodyPr wrap="square" lIns="182854" tIns="146283" rIns="182854" bIns="146283" rtlCol="0">
              <a:spAutoFit/>
            </a:bodyPr>
            <a:lstStyle/>
            <a:p>
              <a:pPr marL="0" marR="0" lvl="0" indent="0" algn="l" defTabSz="18284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99" b="0" i="0" u="none" strike="noStrike" kern="1200" cap="none" spc="0" normalizeH="0" baseline="0" noProof="0" dirty="0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Consolas" panose="020B0609020204030204" pitchFamily="49" charset="0"/>
                </a:rPr>
                <a:t>{</a:t>
              </a:r>
            </a:p>
            <a:p>
              <a:pPr marL="0" marR="0" lvl="0" indent="0" algn="l" defTabSz="18284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99" b="0" i="0" u="none" strike="noStrike" kern="1200" cap="none" spc="0" normalizeH="0" baseline="0" noProof="0" dirty="0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Consolas" panose="020B0609020204030204" pitchFamily="49" charset="0"/>
                </a:rPr>
                <a:t>	“entities”: [</a:t>
              </a:r>
            </a:p>
            <a:p>
              <a:pPr marL="0" marR="0" lvl="0" indent="0" algn="l" defTabSz="18284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99" b="0" i="0" u="none" strike="noStrike" kern="1200" cap="none" spc="0" normalizeH="0" baseline="0" noProof="0" dirty="0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Consolas" panose="020B0609020204030204" pitchFamily="49" charset="0"/>
                </a:rPr>
                <a:t>		{</a:t>
              </a:r>
            </a:p>
            <a:p>
              <a:pPr marL="0" marR="0" lvl="0" indent="0" algn="l" defTabSz="18284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99" b="0" i="0" u="none" strike="noStrike" kern="1200" cap="none" spc="0" normalizeH="0" baseline="0" noProof="0" dirty="0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Consolas" panose="020B0609020204030204" pitchFamily="49" charset="0"/>
                </a:rPr>
                <a:t>			“entity”: “</a:t>
              </a:r>
              <a:r>
                <a:rPr kumimoji="0" lang="en-US" sz="1299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Consolas" panose="020B0609020204030204" pitchFamily="49" charset="0"/>
                </a:rPr>
                <a:t>flight_delays</a:t>
              </a:r>
              <a:r>
                <a:rPr kumimoji="0" lang="en-US" sz="1299" b="0" i="0" u="none" strike="noStrike" kern="1200" cap="none" spc="0" normalizeH="0" baseline="0" noProof="0" dirty="0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Consolas" panose="020B0609020204030204" pitchFamily="49" charset="0"/>
                </a:rPr>
                <a:t>”,</a:t>
              </a:r>
            </a:p>
            <a:p>
              <a:pPr marL="0" marR="0" lvl="0" indent="0" algn="l" defTabSz="18284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99" b="0" i="0" u="none" strike="noStrike" kern="1200" cap="none" spc="0" normalizeH="0" baseline="0" noProof="0" dirty="0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Consolas" panose="020B0609020204030204" pitchFamily="49" charset="0"/>
                </a:rPr>
                <a:t>			“type”: “Topic”</a:t>
              </a:r>
            </a:p>
            <a:p>
              <a:pPr marL="0" marR="0" lvl="0" indent="0" algn="l" defTabSz="18284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99" b="0" i="0" u="none" strike="noStrike" kern="1200" cap="none" spc="0" normalizeH="0" baseline="0" noProof="0" dirty="0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Consolas" panose="020B0609020204030204" pitchFamily="49" charset="0"/>
                </a:rPr>
                <a:t>		}</a:t>
              </a:r>
            </a:p>
            <a:p>
              <a:pPr marL="0" marR="0" lvl="0" indent="0" algn="l" defTabSz="18284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99" b="0" i="0" u="none" strike="noStrike" kern="1200" cap="none" spc="0" normalizeH="0" baseline="0" noProof="0" dirty="0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Consolas" panose="020B0609020204030204" pitchFamily="49" charset="0"/>
                </a:rPr>
                <a:t>	],</a:t>
              </a:r>
            </a:p>
            <a:p>
              <a:pPr marL="0" marR="0" lvl="0" indent="0" algn="l" defTabSz="18284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99" b="0" i="0" u="none" strike="noStrike" kern="1200" cap="none" spc="0" normalizeH="0" baseline="0" noProof="0" dirty="0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Consolas" panose="020B0609020204030204" pitchFamily="49" charset="0"/>
                </a:rPr>
                <a:t>	“intents”: [</a:t>
              </a:r>
            </a:p>
            <a:p>
              <a:pPr marL="0" marR="0" lvl="0" indent="0" algn="l" defTabSz="18284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99" b="0" i="0" u="none" strike="noStrike" kern="1200" cap="none" spc="0" normalizeH="0" baseline="0" noProof="0" dirty="0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Consolas" panose="020B0609020204030204" pitchFamily="49" charset="0"/>
                </a:rPr>
                <a:t>		{</a:t>
              </a:r>
            </a:p>
            <a:p>
              <a:pPr marL="0" marR="0" lvl="0" indent="0" algn="l" defTabSz="18284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99" b="0" i="0" u="none" strike="noStrike" kern="1200" cap="none" spc="0" normalizeH="0" baseline="0" noProof="0" dirty="0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Consolas" panose="020B0609020204030204" pitchFamily="49" charset="0"/>
                </a:rPr>
                <a:t>			“intent”: “</a:t>
              </a:r>
              <a:r>
                <a:rPr kumimoji="0" lang="en-US" sz="1299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Consolas" panose="020B0609020204030204" pitchFamily="49" charset="0"/>
                </a:rPr>
                <a:t>FindNews</a:t>
              </a:r>
              <a:r>
                <a:rPr kumimoji="0" lang="en-US" sz="1299" b="0" i="0" u="none" strike="noStrike" kern="1200" cap="none" spc="0" normalizeH="0" baseline="0" noProof="0" dirty="0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Consolas" panose="020B0609020204030204" pitchFamily="49" charset="0"/>
                </a:rPr>
                <a:t>”,</a:t>
              </a:r>
            </a:p>
            <a:p>
              <a:pPr marL="0" marR="0" lvl="0" indent="0" algn="l" defTabSz="18284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99" b="0" i="0" u="none" strike="noStrike" kern="1200" cap="none" spc="0" normalizeH="0" baseline="0" noProof="0" dirty="0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Consolas" panose="020B0609020204030204" pitchFamily="49" charset="0"/>
                </a:rPr>
                <a:t>			“score”: 0.99853384</a:t>
              </a:r>
            </a:p>
            <a:p>
              <a:pPr marL="0" marR="0" lvl="0" indent="0" algn="l" defTabSz="18284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99" b="0" i="0" u="none" strike="noStrike" kern="1200" cap="none" spc="0" normalizeH="0" baseline="0" noProof="0" dirty="0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Consolas" panose="020B0609020204030204" pitchFamily="49" charset="0"/>
                </a:rPr>
                <a:t>		},</a:t>
              </a:r>
            </a:p>
            <a:p>
              <a:pPr marL="0" marR="0" lvl="0" indent="0" algn="l" defTabSz="18284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99" b="0" i="0" u="none" strike="noStrike" kern="1200" cap="none" spc="0" normalizeH="0" baseline="0" noProof="0" dirty="0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Consolas" panose="020B0609020204030204" pitchFamily="49" charset="0"/>
                </a:rPr>
                <a:t>		{</a:t>
              </a:r>
            </a:p>
            <a:p>
              <a:pPr marL="0" marR="0" lvl="0" indent="0" algn="l" defTabSz="18284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99" b="0" i="0" u="none" strike="noStrike" kern="1200" cap="none" spc="0" normalizeH="0" baseline="0" noProof="0" dirty="0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Consolas" panose="020B0609020204030204" pitchFamily="49" charset="0"/>
                </a:rPr>
                <a:t>			“intent”: “None”,</a:t>
              </a:r>
            </a:p>
            <a:p>
              <a:pPr marL="0" marR="0" lvl="0" indent="0" algn="l" defTabSz="18284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99" b="0" i="0" u="none" strike="noStrike" kern="1200" cap="none" spc="0" normalizeH="0" baseline="0" noProof="0" dirty="0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Consolas" panose="020B0609020204030204" pitchFamily="49" charset="0"/>
                </a:rPr>
                <a:t>			“score”: 0.07289317</a:t>
              </a:r>
            </a:p>
            <a:p>
              <a:pPr marL="0" marR="0" lvl="0" indent="0" algn="l" defTabSz="18284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99" b="0" i="0" u="none" strike="noStrike" kern="1200" cap="none" spc="0" normalizeH="0" baseline="0" noProof="0" dirty="0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Consolas" panose="020B0609020204030204" pitchFamily="49" charset="0"/>
                </a:rPr>
                <a:t>		},</a:t>
              </a:r>
            </a:p>
            <a:p>
              <a:pPr marL="0" marR="0" lvl="0" indent="0" algn="l" defTabSz="18284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99" b="0" i="0" u="none" strike="noStrike" kern="1200" cap="none" spc="0" normalizeH="0" baseline="0" noProof="0" dirty="0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Consolas" panose="020B0609020204030204" pitchFamily="49" charset="0"/>
                </a:rPr>
                <a:t>		{</a:t>
              </a:r>
            </a:p>
            <a:p>
              <a:pPr marL="0" marR="0" lvl="0" indent="0" algn="l" defTabSz="18284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99" b="0" i="0" u="none" strike="noStrike" kern="1200" cap="none" spc="0" normalizeH="0" baseline="0" noProof="0" dirty="0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Consolas" panose="020B0609020204030204" pitchFamily="49" charset="0"/>
                </a:rPr>
                <a:t>			“intent”: “</a:t>
              </a:r>
              <a:r>
                <a:rPr kumimoji="0" lang="en-US" sz="1299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Consolas" panose="020B0609020204030204" pitchFamily="49" charset="0"/>
                </a:rPr>
                <a:t>ReadNews</a:t>
              </a:r>
              <a:r>
                <a:rPr kumimoji="0" lang="en-US" sz="1299" b="0" i="0" u="none" strike="noStrike" kern="1200" cap="none" spc="0" normalizeH="0" baseline="0" noProof="0" dirty="0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Consolas" panose="020B0609020204030204" pitchFamily="49" charset="0"/>
                </a:rPr>
                <a:t>”,</a:t>
              </a:r>
            </a:p>
            <a:p>
              <a:pPr marL="0" marR="0" lvl="0" indent="0" algn="l" defTabSz="18284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99" b="0" i="0" u="none" strike="noStrike" kern="1200" cap="none" spc="0" normalizeH="0" baseline="0" noProof="0" dirty="0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Consolas" panose="020B0609020204030204" pitchFamily="49" charset="0"/>
                </a:rPr>
                <a:t>			“score”: 0.0167122427</a:t>
              </a:r>
            </a:p>
            <a:p>
              <a:pPr marL="0" marR="0" lvl="0" indent="0" algn="l" defTabSz="18284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99" b="0" i="0" u="none" strike="noStrike" kern="1200" cap="none" spc="0" normalizeH="0" baseline="0" noProof="0" dirty="0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Consolas" panose="020B0609020204030204" pitchFamily="49" charset="0"/>
                </a:rPr>
                <a:t>		},</a:t>
              </a:r>
            </a:p>
            <a:p>
              <a:pPr marL="0" marR="0" lvl="0" indent="0" algn="l" defTabSz="18284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99" b="0" i="0" u="none" strike="noStrike" kern="1200" cap="none" spc="0" normalizeH="0" baseline="0" noProof="0" dirty="0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Consolas" panose="020B0609020204030204" pitchFamily="49" charset="0"/>
                </a:rPr>
                <a:t>		{</a:t>
              </a:r>
            </a:p>
            <a:p>
              <a:pPr marL="0" marR="0" lvl="0" indent="0" algn="l" defTabSz="18284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99" b="0" i="0" u="none" strike="noStrike" kern="1200" cap="none" spc="0" normalizeH="0" baseline="0" noProof="0" dirty="0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Consolas" panose="020B0609020204030204" pitchFamily="49" charset="0"/>
                </a:rPr>
                <a:t>			“intent”: “</a:t>
              </a:r>
              <a:r>
                <a:rPr kumimoji="0" lang="en-US" sz="1299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Consolas" panose="020B0609020204030204" pitchFamily="49" charset="0"/>
                </a:rPr>
                <a:t>ShareNews</a:t>
              </a:r>
              <a:r>
                <a:rPr kumimoji="0" lang="en-US" sz="1299" b="0" i="0" u="none" strike="noStrike" kern="1200" cap="none" spc="0" normalizeH="0" baseline="0" noProof="0" dirty="0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Consolas" panose="020B0609020204030204" pitchFamily="49" charset="0"/>
                </a:rPr>
                <a:t>”,</a:t>
              </a:r>
            </a:p>
            <a:p>
              <a:pPr marL="0" marR="0" lvl="0" indent="0" algn="l" defTabSz="18284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99" b="0" i="0" u="none" strike="noStrike" kern="1200" cap="none" spc="0" normalizeH="0" baseline="0" noProof="0" dirty="0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Consolas" panose="020B0609020204030204" pitchFamily="49" charset="0"/>
                </a:rPr>
                <a:t>			“score”: 1.0919299E-06</a:t>
              </a:r>
            </a:p>
            <a:p>
              <a:pPr marL="0" marR="0" lvl="0" indent="0" algn="l" defTabSz="18284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99" b="0" i="0" u="none" strike="noStrike" kern="1200" cap="none" spc="0" normalizeH="0" baseline="0" noProof="0" dirty="0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Consolas" panose="020B0609020204030204" pitchFamily="49" charset="0"/>
                </a:rPr>
                <a:t>		}</a:t>
              </a:r>
            </a:p>
            <a:p>
              <a:pPr marL="0" marR="0" lvl="0" indent="0" algn="l" defTabSz="18284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99" b="0" i="0" u="none" strike="noStrike" kern="1200" cap="none" spc="0" normalizeH="0" baseline="0" noProof="0" dirty="0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Consolas" panose="020B0609020204030204" pitchFamily="49" charset="0"/>
                </a:rPr>
                <a:t>	]</a:t>
              </a:r>
            </a:p>
            <a:p>
              <a:pPr marL="0" marR="0" lvl="0" indent="0" algn="l" defTabSz="18284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99" b="0" i="0" u="none" strike="noStrike" kern="1200" cap="none" spc="0" normalizeH="0" baseline="0" noProof="0" dirty="0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Consolas" panose="020B0609020204030204" pitchFamily="49" charset="0"/>
                </a:rPr>
                <a:t>}</a:t>
              </a:r>
            </a:p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99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10" name="Chevron 9"/>
          <p:cNvSpPr/>
          <p:nvPr/>
        </p:nvSpPr>
        <p:spPr bwMode="auto">
          <a:xfrm>
            <a:off x="4542076" y="1750148"/>
            <a:ext cx="2742810" cy="5257056"/>
          </a:xfrm>
          <a:prstGeom prst="chevron">
            <a:avLst>
              <a:gd name="adj" fmla="val 42593"/>
            </a:avLst>
          </a:prstGeom>
          <a:solidFill>
            <a:srgbClr val="D7D7D7"/>
          </a:solidFill>
          <a:ln w="9525" cap="flat" cmpd="sng" algn="ctr">
            <a:noFill/>
            <a:prstDash val="solid"/>
          </a:ln>
          <a:effectLst/>
        </p:spPr>
        <p:txBody>
          <a:bodyPr lIns="121708" tIns="60854" rIns="121708" bIns="60854" rtlCol="0" anchor="ctr"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99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881" y="1750148"/>
            <a:ext cx="6217356" cy="5257056"/>
            <a:chOff x="-1" y="1439862"/>
            <a:chExt cx="6218238" cy="5257801"/>
          </a:xfrm>
        </p:grpSpPr>
        <p:grpSp>
          <p:nvGrpSpPr>
            <p:cNvPr id="12" name="Group 11"/>
            <p:cNvGrpSpPr/>
            <p:nvPr/>
          </p:nvGrpSpPr>
          <p:grpSpPr>
            <a:xfrm>
              <a:off x="-1" y="1439862"/>
              <a:ext cx="6218238" cy="5257801"/>
              <a:chOff x="-1" y="1439862"/>
              <a:chExt cx="6218238" cy="5257801"/>
            </a:xfrm>
          </p:grpSpPr>
          <p:sp>
            <p:nvSpPr>
              <p:cNvPr id="14" name="Pentagon 13"/>
              <p:cNvSpPr/>
              <p:nvPr/>
            </p:nvSpPr>
            <p:spPr bwMode="auto">
              <a:xfrm>
                <a:off x="-1" y="1439862"/>
                <a:ext cx="6218238" cy="5257801"/>
              </a:xfrm>
              <a:prstGeom prst="homePlate">
                <a:avLst>
                  <a:gd name="adj" fmla="val 22388"/>
                </a:avLst>
              </a:prstGeom>
              <a:solidFill>
                <a:srgbClr val="13988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91427" tIns="91427" rIns="34289" bIns="34289" rtlCol="0" anchor="b" anchorCtr="0"/>
              <a:lstStyle/>
              <a:p>
                <a:pPr marL="0" marR="0" lvl="0" indent="0" algn="ctr" defTabSz="9322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5" name="Oval Callout 6"/>
              <p:cNvSpPr/>
              <p:nvPr/>
            </p:nvSpPr>
            <p:spPr bwMode="auto">
              <a:xfrm>
                <a:off x="1874837" y="2470547"/>
                <a:ext cx="3399705" cy="1483916"/>
              </a:xfrm>
              <a:prstGeom prst="wedgeEllipseCallout">
                <a:avLst>
                  <a:gd name="adj1" fmla="val -44310"/>
                  <a:gd name="adj2" fmla="val 50709"/>
                </a:avLst>
              </a:prstGeom>
              <a:solidFill>
                <a:schemeClr val="bg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/>
              <a:p>
                <a:pPr marL="0" marR="0" lvl="0" indent="0" algn="ctr" defTabSz="932227" rtl="0" eaLnBrk="1" fontAlgn="auto" latinLnBrk="0" hangingPunct="1">
                  <a:lnSpc>
                    <a:spcPts val="24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“News about flight delays”</a:t>
                </a:r>
              </a:p>
            </p:txBody>
          </p:sp>
        </p:grpSp>
        <p:sp>
          <p:nvSpPr>
            <p:cNvPr id="13" name="Freeform 12"/>
            <p:cNvSpPr>
              <a:spLocks noChangeAspect="1"/>
            </p:cNvSpPr>
            <p:nvPr/>
          </p:nvSpPr>
          <p:spPr bwMode="auto">
            <a:xfrm>
              <a:off x="274637" y="3977119"/>
              <a:ext cx="2590799" cy="2720544"/>
            </a:xfrm>
            <a:custGeom>
              <a:avLst/>
              <a:gdLst>
                <a:gd name="T0" fmla="*/ 26 w 997"/>
                <a:gd name="T1" fmla="*/ 1048 h 1048"/>
                <a:gd name="T2" fmla="*/ 123 w 997"/>
                <a:gd name="T3" fmla="*/ 725 h 1048"/>
                <a:gd name="T4" fmla="*/ 272 w 997"/>
                <a:gd name="T5" fmla="*/ 673 h 1048"/>
                <a:gd name="T6" fmla="*/ 382 w 997"/>
                <a:gd name="T7" fmla="*/ 621 h 1048"/>
                <a:gd name="T8" fmla="*/ 395 w 997"/>
                <a:gd name="T9" fmla="*/ 537 h 1048"/>
                <a:gd name="T10" fmla="*/ 343 w 997"/>
                <a:gd name="T11" fmla="*/ 408 h 1048"/>
                <a:gd name="T12" fmla="*/ 311 w 997"/>
                <a:gd name="T13" fmla="*/ 356 h 1048"/>
                <a:gd name="T14" fmla="*/ 324 w 997"/>
                <a:gd name="T15" fmla="*/ 278 h 1048"/>
                <a:gd name="T16" fmla="*/ 317 w 997"/>
                <a:gd name="T17" fmla="*/ 233 h 1048"/>
                <a:gd name="T18" fmla="*/ 376 w 997"/>
                <a:gd name="T19" fmla="*/ 84 h 1048"/>
                <a:gd name="T20" fmla="*/ 460 w 997"/>
                <a:gd name="T21" fmla="*/ 26 h 1048"/>
                <a:gd name="T22" fmla="*/ 453 w 997"/>
                <a:gd name="T23" fmla="*/ 58 h 1048"/>
                <a:gd name="T24" fmla="*/ 512 w 997"/>
                <a:gd name="T25" fmla="*/ 0 h 1048"/>
                <a:gd name="T26" fmla="*/ 512 w 997"/>
                <a:gd name="T27" fmla="*/ 13 h 1048"/>
                <a:gd name="T28" fmla="*/ 518 w 997"/>
                <a:gd name="T29" fmla="*/ 46 h 1048"/>
                <a:gd name="T30" fmla="*/ 518 w 997"/>
                <a:gd name="T31" fmla="*/ 46 h 1048"/>
                <a:gd name="T32" fmla="*/ 518 w 997"/>
                <a:gd name="T33" fmla="*/ 33 h 1048"/>
                <a:gd name="T34" fmla="*/ 563 w 997"/>
                <a:gd name="T35" fmla="*/ 46 h 1048"/>
                <a:gd name="T36" fmla="*/ 622 w 997"/>
                <a:gd name="T37" fmla="*/ 84 h 1048"/>
                <a:gd name="T38" fmla="*/ 680 w 997"/>
                <a:gd name="T39" fmla="*/ 220 h 1048"/>
                <a:gd name="T40" fmla="*/ 680 w 997"/>
                <a:gd name="T41" fmla="*/ 278 h 1048"/>
                <a:gd name="T42" fmla="*/ 699 w 997"/>
                <a:gd name="T43" fmla="*/ 356 h 1048"/>
                <a:gd name="T44" fmla="*/ 674 w 997"/>
                <a:gd name="T45" fmla="*/ 395 h 1048"/>
                <a:gd name="T46" fmla="*/ 602 w 997"/>
                <a:gd name="T47" fmla="*/ 537 h 1048"/>
                <a:gd name="T48" fmla="*/ 615 w 997"/>
                <a:gd name="T49" fmla="*/ 621 h 1048"/>
                <a:gd name="T50" fmla="*/ 615 w 997"/>
                <a:gd name="T51" fmla="*/ 621 h 1048"/>
                <a:gd name="T52" fmla="*/ 725 w 997"/>
                <a:gd name="T53" fmla="*/ 673 h 1048"/>
                <a:gd name="T54" fmla="*/ 874 w 997"/>
                <a:gd name="T55" fmla="*/ 725 h 1048"/>
                <a:gd name="T56" fmla="*/ 971 w 997"/>
                <a:gd name="T57" fmla="*/ 1048 h 1048"/>
                <a:gd name="T58" fmla="*/ 26 w 997"/>
                <a:gd name="T59" fmla="*/ 1048 h 10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997" h="1048">
                  <a:moveTo>
                    <a:pt x="26" y="1048"/>
                  </a:moveTo>
                  <a:cubicBezTo>
                    <a:pt x="26" y="1048"/>
                    <a:pt x="0" y="789"/>
                    <a:pt x="123" y="725"/>
                  </a:cubicBezTo>
                  <a:cubicBezTo>
                    <a:pt x="201" y="686"/>
                    <a:pt x="175" y="712"/>
                    <a:pt x="272" y="673"/>
                  </a:cubicBezTo>
                  <a:cubicBezTo>
                    <a:pt x="337" y="641"/>
                    <a:pt x="369" y="621"/>
                    <a:pt x="382" y="621"/>
                  </a:cubicBezTo>
                  <a:cubicBezTo>
                    <a:pt x="382" y="608"/>
                    <a:pt x="395" y="537"/>
                    <a:pt x="395" y="537"/>
                  </a:cubicBezTo>
                  <a:cubicBezTo>
                    <a:pt x="395" y="537"/>
                    <a:pt x="356" y="485"/>
                    <a:pt x="343" y="408"/>
                  </a:cubicBezTo>
                  <a:cubicBezTo>
                    <a:pt x="343" y="408"/>
                    <a:pt x="311" y="414"/>
                    <a:pt x="311" y="356"/>
                  </a:cubicBezTo>
                  <a:cubicBezTo>
                    <a:pt x="311" y="311"/>
                    <a:pt x="291" y="291"/>
                    <a:pt x="324" y="278"/>
                  </a:cubicBezTo>
                  <a:cubicBezTo>
                    <a:pt x="324" y="278"/>
                    <a:pt x="317" y="259"/>
                    <a:pt x="317" y="233"/>
                  </a:cubicBezTo>
                  <a:cubicBezTo>
                    <a:pt x="317" y="194"/>
                    <a:pt x="304" y="130"/>
                    <a:pt x="376" y="84"/>
                  </a:cubicBezTo>
                  <a:cubicBezTo>
                    <a:pt x="453" y="33"/>
                    <a:pt x="460" y="26"/>
                    <a:pt x="460" y="26"/>
                  </a:cubicBezTo>
                  <a:cubicBezTo>
                    <a:pt x="460" y="26"/>
                    <a:pt x="460" y="26"/>
                    <a:pt x="453" y="58"/>
                  </a:cubicBezTo>
                  <a:cubicBezTo>
                    <a:pt x="453" y="58"/>
                    <a:pt x="479" y="26"/>
                    <a:pt x="512" y="0"/>
                  </a:cubicBezTo>
                  <a:cubicBezTo>
                    <a:pt x="512" y="0"/>
                    <a:pt x="512" y="0"/>
                    <a:pt x="512" y="13"/>
                  </a:cubicBezTo>
                  <a:cubicBezTo>
                    <a:pt x="512" y="20"/>
                    <a:pt x="512" y="39"/>
                    <a:pt x="518" y="46"/>
                  </a:cubicBezTo>
                  <a:cubicBezTo>
                    <a:pt x="518" y="46"/>
                    <a:pt x="518" y="46"/>
                    <a:pt x="518" y="46"/>
                  </a:cubicBezTo>
                  <a:cubicBezTo>
                    <a:pt x="518" y="46"/>
                    <a:pt x="518" y="46"/>
                    <a:pt x="518" y="33"/>
                  </a:cubicBezTo>
                  <a:cubicBezTo>
                    <a:pt x="518" y="33"/>
                    <a:pt x="544" y="39"/>
                    <a:pt x="563" y="46"/>
                  </a:cubicBezTo>
                  <a:cubicBezTo>
                    <a:pt x="563" y="46"/>
                    <a:pt x="609" y="78"/>
                    <a:pt x="622" y="84"/>
                  </a:cubicBezTo>
                  <a:cubicBezTo>
                    <a:pt x="693" y="130"/>
                    <a:pt x="680" y="181"/>
                    <a:pt x="680" y="220"/>
                  </a:cubicBezTo>
                  <a:cubicBezTo>
                    <a:pt x="680" y="253"/>
                    <a:pt x="680" y="278"/>
                    <a:pt x="680" y="278"/>
                  </a:cubicBezTo>
                  <a:cubicBezTo>
                    <a:pt x="706" y="291"/>
                    <a:pt x="699" y="311"/>
                    <a:pt x="699" y="356"/>
                  </a:cubicBezTo>
                  <a:cubicBezTo>
                    <a:pt x="699" y="414"/>
                    <a:pt x="674" y="395"/>
                    <a:pt x="674" y="395"/>
                  </a:cubicBezTo>
                  <a:cubicBezTo>
                    <a:pt x="661" y="492"/>
                    <a:pt x="602" y="537"/>
                    <a:pt x="602" y="537"/>
                  </a:cubicBezTo>
                  <a:cubicBezTo>
                    <a:pt x="602" y="537"/>
                    <a:pt x="615" y="608"/>
                    <a:pt x="615" y="621"/>
                  </a:cubicBezTo>
                  <a:cubicBezTo>
                    <a:pt x="615" y="621"/>
                    <a:pt x="615" y="621"/>
                    <a:pt x="615" y="621"/>
                  </a:cubicBezTo>
                  <a:cubicBezTo>
                    <a:pt x="628" y="621"/>
                    <a:pt x="661" y="641"/>
                    <a:pt x="725" y="673"/>
                  </a:cubicBezTo>
                  <a:cubicBezTo>
                    <a:pt x="822" y="712"/>
                    <a:pt x="797" y="686"/>
                    <a:pt x="874" y="725"/>
                  </a:cubicBezTo>
                  <a:cubicBezTo>
                    <a:pt x="997" y="789"/>
                    <a:pt x="971" y="1048"/>
                    <a:pt x="971" y="1048"/>
                  </a:cubicBezTo>
                  <a:lnTo>
                    <a:pt x="26" y="104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just" defTabSz="9141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19" name="Title 7"/>
          <p:cNvSpPr txBox="1">
            <a:spLocks/>
          </p:cNvSpPr>
          <p:nvPr/>
        </p:nvSpPr>
        <p:spPr>
          <a:xfrm>
            <a:off x="275480" y="299555"/>
            <a:ext cx="10591884" cy="917444"/>
          </a:xfrm>
          <a:prstGeom prst="rect">
            <a:avLst/>
          </a:prstGeom>
        </p:spPr>
        <p:txBody>
          <a:bodyPr vert="horz" wrap="square" lIns="146283" tIns="91427" rIns="146283" bIns="91427" rtlCol="0" anchor="ctr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799" b="0" i="0" u="none" strike="noStrike" kern="1200" cap="none" spc="-102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Language Understanding Models</a:t>
            </a:r>
          </a:p>
        </p:txBody>
      </p:sp>
    </p:spTree>
    <p:extLst>
      <p:ext uri="{BB962C8B-B14F-4D97-AF65-F5344CB8AC3E}">
        <p14:creationId xmlns:p14="http://schemas.microsoft.com/office/powerpoint/2010/main" val="2563836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0.01519 0.00045 L 2.30023E-6 2.46482E-6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6600" y="-23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2" presetClass="entr" presetSubtype="8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9" grpId="0"/>
      <p:bldP spid="19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 bwMode="auto">
          <a:xfrm>
            <a:off x="883" y="4393052"/>
            <a:ext cx="12434711" cy="2601473"/>
          </a:xfrm>
          <a:prstGeom prst="rect">
            <a:avLst/>
          </a:prstGeom>
          <a:solidFill>
            <a:srgbClr val="F3F3F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5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540710" y="1250564"/>
            <a:ext cx="11053783" cy="2459391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1800"/>
              </a:spcBef>
              <a:buNone/>
            </a:pPr>
            <a:r>
              <a:rPr lang="en-US" sz="2856" dirty="0">
                <a:solidFill>
                  <a:schemeClr val="tx1"/>
                </a:solidFill>
              </a:rPr>
              <a:t>Reduce labeling effort with interactive featuring</a:t>
            </a:r>
          </a:p>
          <a:p>
            <a:pPr marL="0" indent="0">
              <a:spcBef>
                <a:spcPts val="1800"/>
              </a:spcBef>
              <a:buNone/>
            </a:pPr>
            <a:r>
              <a:rPr lang="en-US" sz="2856" dirty="0">
                <a:solidFill>
                  <a:schemeClr val="tx1"/>
                </a:solidFill>
              </a:rPr>
              <a:t>Seamless integration to Speech API</a:t>
            </a:r>
          </a:p>
          <a:p>
            <a:pPr marL="0" indent="0">
              <a:spcBef>
                <a:spcPts val="1800"/>
              </a:spcBef>
              <a:buNone/>
            </a:pPr>
            <a:r>
              <a:rPr lang="en-US" sz="2856" dirty="0">
                <a:solidFill>
                  <a:schemeClr val="tx1"/>
                </a:solidFill>
              </a:rPr>
              <a:t>Deploy using just a few examples with active learning</a:t>
            </a:r>
          </a:p>
          <a:p>
            <a:pPr marL="0" indent="0">
              <a:spcBef>
                <a:spcPts val="1800"/>
              </a:spcBef>
              <a:buNone/>
            </a:pPr>
            <a:r>
              <a:rPr lang="en-US" sz="2856" dirty="0">
                <a:solidFill>
                  <a:schemeClr val="tx1"/>
                </a:solidFill>
              </a:rPr>
              <a:t>Supports 5 languages (English, Chinese, Italian, French, Spanish)</a:t>
            </a:r>
          </a:p>
        </p:txBody>
      </p:sp>
      <p:sp>
        <p:nvSpPr>
          <p:cNvPr id="22" name="Rectangle 21"/>
          <p:cNvSpPr/>
          <p:nvPr/>
        </p:nvSpPr>
        <p:spPr>
          <a:xfrm>
            <a:off x="5761330" y="7765886"/>
            <a:ext cx="2068987" cy="1422268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15" name="Group 14"/>
          <p:cNvGrpSpPr/>
          <p:nvPr/>
        </p:nvGrpSpPr>
        <p:grpSpPr>
          <a:xfrm>
            <a:off x="472530" y="4564179"/>
            <a:ext cx="2255518" cy="2255518"/>
            <a:chOff x="471714" y="4259262"/>
            <a:chExt cx="2255838" cy="2255838"/>
          </a:xfrm>
        </p:grpSpPr>
        <p:sp>
          <p:nvSpPr>
            <p:cNvPr id="4" name="Rectangle 3"/>
            <p:cNvSpPr/>
            <p:nvPr/>
          </p:nvSpPr>
          <p:spPr bwMode="auto">
            <a:xfrm>
              <a:off x="471714" y="4259262"/>
              <a:ext cx="2255838" cy="2255838"/>
            </a:xfrm>
            <a:prstGeom prst="rect">
              <a:avLst/>
            </a:prstGeom>
            <a:solidFill>
              <a:srgbClr val="13988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27" tIns="91427" rIns="34289" bIns="34289" rtlCol="0" anchor="b" anchorCtr="0"/>
            <a:lstStyle/>
            <a:p>
              <a:pPr marL="0" marR="0" lvl="0" indent="0" algn="ctr" defTabSz="93222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08037" y="4987638"/>
              <a:ext cx="1501392" cy="8627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48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125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Define </a:t>
              </a:r>
            </a:p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48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125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Concepts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2923960" y="4564179"/>
            <a:ext cx="2273660" cy="2255518"/>
            <a:chOff x="2923492" y="4259262"/>
            <a:chExt cx="2273983" cy="2255838"/>
          </a:xfrm>
        </p:grpSpPr>
        <p:grpSp>
          <p:nvGrpSpPr>
            <p:cNvPr id="2" name="Group 1"/>
            <p:cNvGrpSpPr/>
            <p:nvPr/>
          </p:nvGrpSpPr>
          <p:grpSpPr>
            <a:xfrm>
              <a:off x="2923492" y="4259262"/>
              <a:ext cx="2273983" cy="2255838"/>
              <a:chOff x="2923492" y="4259262"/>
              <a:chExt cx="2273983" cy="2255838"/>
            </a:xfrm>
          </p:grpSpPr>
          <p:sp>
            <p:nvSpPr>
              <p:cNvPr id="26" name="Rectangle 25"/>
              <p:cNvSpPr/>
              <p:nvPr/>
            </p:nvSpPr>
            <p:spPr bwMode="auto">
              <a:xfrm>
                <a:off x="2941637" y="4259262"/>
                <a:ext cx="2255838" cy="2255838"/>
              </a:xfrm>
              <a:prstGeom prst="rect">
                <a:avLst/>
              </a:prstGeom>
              <a:solidFill>
                <a:srgbClr val="13988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91427" tIns="91427" rIns="34289" bIns="34289" rtlCol="0" anchor="b" anchorCtr="0"/>
              <a:lstStyle/>
              <a:p>
                <a:pPr marL="0" marR="0" lvl="0" indent="0" algn="ctr" defTabSz="9322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5" name="Isosceles Triangle 4"/>
              <p:cNvSpPr/>
              <p:nvPr/>
            </p:nvSpPr>
            <p:spPr bwMode="auto">
              <a:xfrm rot="5400000">
                <a:off x="2695474" y="5096882"/>
                <a:ext cx="1066800" cy="610763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91427" tIns="91427" rIns="34289" bIns="34289" rtlCol="0" anchor="b" anchorCtr="0"/>
              <a:lstStyle/>
              <a:p>
                <a:pPr marL="0" marR="0" lvl="0" indent="0" algn="ctr" defTabSz="9322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8" name="TextBox 7"/>
            <p:cNvSpPr txBox="1"/>
            <p:nvPr/>
          </p:nvSpPr>
          <p:spPr>
            <a:xfrm>
              <a:off x="3612923" y="4987638"/>
              <a:ext cx="1504663" cy="8627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48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125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Provide</a:t>
              </a:r>
            </a:p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48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125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Examples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5426741" y="4564179"/>
            <a:ext cx="6551718" cy="2255518"/>
            <a:chOff x="5426628" y="4259262"/>
            <a:chExt cx="6552647" cy="2255838"/>
          </a:xfrm>
        </p:grpSpPr>
        <p:grpSp>
          <p:nvGrpSpPr>
            <p:cNvPr id="6" name="Group 5"/>
            <p:cNvGrpSpPr/>
            <p:nvPr/>
          </p:nvGrpSpPr>
          <p:grpSpPr>
            <a:xfrm>
              <a:off x="5426628" y="4259262"/>
              <a:ext cx="6552647" cy="2255838"/>
              <a:chOff x="5426628" y="4259262"/>
              <a:chExt cx="6552647" cy="2255838"/>
            </a:xfrm>
          </p:grpSpPr>
          <p:sp>
            <p:nvSpPr>
              <p:cNvPr id="27" name="Rectangle 26"/>
              <p:cNvSpPr/>
              <p:nvPr/>
            </p:nvSpPr>
            <p:spPr bwMode="auto">
              <a:xfrm>
                <a:off x="5456237" y="4259262"/>
                <a:ext cx="6523038" cy="2255838"/>
              </a:xfrm>
              <a:prstGeom prst="rect">
                <a:avLst/>
              </a:prstGeom>
              <a:solidFill>
                <a:srgbClr val="13988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91427" tIns="91427" rIns="34289" bIns="34289" rtlCol="0" anchor="b" anchorCtr="0"/>
              <a:lstStyle/>
              <a:p>
                <a:pPr marL="0" marR="0" lvl="0" indent="0" algn="ctr" defTabSz="9322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8" name="Isosceles Triangle 27"/>
              <p:cNvSpPr/>
              <p:nvPr/>
            </p:nvSpPr>
            <p:spPr bwMode="auto">
              <a:xfrm rot="5400000">
                <a:off x="5198610" y="5096883"/>
                <a:ext cx="1066800" cy="610763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91427" tIns="91427" rIns="34289" bIns="34289" rtlCol="0" anchor="b" anchorCtr="0"/>
              <a:lstStyle/>
              <a:p>
                <a:pPr marL="0" marR="0" lvl="0" indent="0" algn="ctr" defTabSz="9322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25" name="Rectangle 24"/>
            <p:cNvSpPr/>
            <p:nvPr/>
          </p:nvSpPr>
          <p:spPr>
            <a:xfrm>
              <a:off x="8885237" y="5097462"/>
              <a:ext cx="2655196" cy="57338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5555" tIns="35555" rIns="35555" bIns="35555" numCol="1" spcCol="1270" anchor="ctr" anchorCtr="0">
              <a:noAutofit/>
            </a:bodyPr>
            <a:lstStyle/>
            <a:p>
              <a:pPr marL="0" marR="0" lvl="0" indent="0" algn="ctr" defTabSz="932563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48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125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Active Learning</a:t>
              </a: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6151562" y="5097462"/>
              <a:ext cx="2069281" cy="57338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5555" tIns="35555" rIns="35555" bIns="35555" numCol="1" spcCol="1270" anchor="ctr" anchorCtr="0">
              <a:noAutofit/>
            </a:bodyPr>
            <a:lstStyle/>
            <a:p>
              <a:pPr marL="0" marR="0" lvl="0" indent="0" algn="ctr" defTabSz="932563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48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125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Deploy</a:t>
              </a:r>
            </a:p>
          </p:txBody>
        </p:sp>
        <p:sp>
          <p:nvSpPr>
            <p:cNvPr id="35" name="Left Bracket 34"/>
            <p:cNvSpPr/>
            <p:nvPr/>
          </p:nvSpPr>
          <p:spPr>
            <a:xfrm rot="5400000">
              <a:off x="8675686" y="3325813"/>
              <a:ext cx="266702" cy="3200400"/>
            </a:xfrm>
            <a:prstGeom prst="leftBracket">
              <a:avLst>
                <a:gd name="adj" fmla="val 69285"/>
              </a:avLst>
            </a:prstGeom>
            <a:ln w="38100" cap="rnd">
              <a:solidFill>
                <a:srgbClr val="F3F3F3"/>
              </a:solidFill>
              <a:prstDash val="sysDot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6" name="Left Bracket 35"/>
            <p:cNvSpPr/>
            <p:nvPr/>
          </p:nvSpPr>
          <p:spPr>
            <a:xfrm rot="16200000" flipV="1">
              <a:off x="8675686" y="4312105"/>
              <a:ext cx="266702" cy="3200400"/>
            </a:xfrm>
            <a:prstGeom prst="leftBracket">
              <a:avLst>
                <a:gd name="adj" fmla="val 69285"/>
              </a:avLst>
            </a:prstGeom>
            <a:ln w="38100" cap="rnd">
              <a:solidFill>
                <a:srgbClr val="F3F3F3"/>
              </a:solidFill>
              <a:prstDash val="sysDot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31" name="Title 7"/>
          <p:cNvSpPr txBox="1">
            <a:spLocks/>
          </p:cNvSpPr>
          <p:nvPr/>
        </p:nvSpPr>
        <p:spPr>
          <a:xfrm>
            <a:off x="275480" y="299555"/>
            <a:ext cx="10591884" cy="917444"/>
          </a:xfrm>
          <a:prstGeom prst="rect">
            <a:avLst/>
          </a:prstGeom>
        </p:spPr>
        <p:txBody>
          <a:bodyPr vert="horz" wrap="square" lIns="146283" tIns="91427" rIns="146283" bIns="91427" rtlCol="0" anchor="ctr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799" b="0" i="0" u="none" strike="noStrike" kern="1200" cap="none" spc="-102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Language Understanding Models</a:t>
            </a:r>
          </a:p>
        </p:txBody>
      </p:sp>
    </p:spTree>
    <p:extLst>
      <p:ext uri="{BB962C8B-B14F-4D97-AF65-F5344CB8AC3E}">
        <p14:creationId xmlns:p14="http://schemas.microsoft.com/office/powerpoint/2010/main" val="579679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2" presetClass="path" presetSubtype="0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0.01523 0.00046 L 4.375E-6 2.59259E-6 " pathEditMode="relative" rAng="0" ptsTypes="AA">
                                      <p:cBhvr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68" y="-23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2" presetClass="path" presetSubtype="0" decel="100000" fill="hold" nodeType="withEffect">
                                  <p:stCondLst>
                                    <p:cond delay="350"/>
                                  </p:stCondLst>
                                  <p:childTnLst>
                                    <p:animMotion origin="layout" path="M 0.01524 0.00046 L -2.29167E-6 2.59259E-6 " pathEditMode="relative" rAng="0" ptsTypes="AA">
                                      <p:cBhvr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68" y="-23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2" presetClass="path" presetSubtype="0" decel="100000" fill="hold" nodeType="withEffect">
                                  <p:stCondLst>
                                    <p:cond delay="450"/>
                                  </p:stCondLst>
                                  <p:childTnLst>
                                    <p:animMotion origin="layout" path="M 0.01523 0.00046 L 4.16667E-7 2.59259E-6 " pathEditMode="relative" rAng="0" ptsTypes="AA">
                                      <p:cBhvr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68" y="-23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0.01519 0.00045 L 2.30023E-6 2.46482E-6 " pathEditMode="relative" rAng="0" ptsTypes="AA">
                                      <p:cBhvr>
                                        <p:cTn id="3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6600" y="-23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3" grpId="0"/>
      <p:bldP spid="31" grpId="0"/>
      <p:bldP spid="31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7"/>
          <p:cNvSpPr txBox="1">
            <a:spLocks/>
          </p:cNvSpPr>
          <p:nvPr/>
        </p:nvSpPr>
        <p:spPr>
          <a:xfrm>
            <a:off x="274636" y="226209"/>
            <a:ext cx="10802742" cy="935709"/>
          </a:xfrm>
          <a:prstGeom prst="rect">
            <a:avLst/>
          </a:prstGeom>
        </p:spPr>
        <p:txBody>
          <a:bodyPr vert="horz" wrap="square" lIns="149196" tIns="93247" rIns="149196" bIns="93247" rtlCol="0" anchor="ctr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-102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Updated Computer Vision API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5974081" y="1361580"/>
            <a:ext cx="5439413" cy="453643"/>
            <a:chOff x="3932238" y="1599624"/>
            <a:chExt cx="5333999" cy="444851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3932238" y="2044475"/>
              <a:ext cx="5333999" cy="0"/>
            </a:xfrm>
            <a:prstGeom prst="line">
              <a:avLst/>
            </a:prstGeom>
            <a:ln w="25400" cap="rnd">
              <a:solidFill>
                <a:srgbClr val="969696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12"/>
            <p:cNvSpPr/>
            <p:nvPr/>
          </p:nvSpPr>
          <p:spPr>
            <a:xfrm>
              <a:off x="4038599" y="1599624"/>
              <a:ext cx="2913762" cy="40016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3241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Content of Image: </a:t>
              </a: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5987033" y="1823318"/>
            <a:ext cx="6784404" cy="740850"/>
          </a:xfrm>
          <a:prstGeom prst="rect">
            <a:avLst/>
          </a:prstGeom>
          <a:noFill/>
        </p:spPr>
        <p:txBody>
          <a:bodyPr wrap="square" lIns="186494" tIns="149196" rIns="186494" bIns="149196" rtlCol="0">
            <a:spAutoFit/>
          </a:bodyPr>
          <a:lstStyle/>
          <a:p>
            <a:pPr marL="0" marR="0" lvl="0" indent="0" algn="l" defTabSz="914225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68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Categories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	</a:t>
            </a: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v0: </a:t>
            </a: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[{ “name”: “animal”, “score”: 0.9765625 }]</a:t>
            </a:r>
          </a:p>
          <a:p>
            <a:pPr marL="0" marR="0" lvl="0" indent="0" algn="l" defTabSz="914225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		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pic>
        <p:nvPicPr>
          <p:cNvPr id="1026" name="Picture 2" descr="Cow_In_A_Field_(3665872890).jpg (3335×1901)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636" y="1565618"/>
            <a:ext cx="5572077" cy="3176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6082543" y="2222641"/>
            <a:ext cx="6460293" cy="3641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225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		V1: [{ "name": "grass", "confidence": 0.9999992847442627 },</a:t>
            </a:r>
          </a:p>
          <a:p>
            <a:pPr marL="1865484" marR="0" lvl="4" indent="0" algn="l" defTabSz="914225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{ "name": "outdoor", "confidence": 0.9999072551727295 },</a:t>
            </a:r>
          </a:p>
          <a:p>
            <a:pPr marL="1865484" marR="0" lvl="4" indent="0" algn="l" defTabSz="914225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{ "name": "cow", "confidence": 0.99954754114151 },</a:t>
            </a:r>
          </a:p>
          <a:p>
            <a:pPr marL="1865484" marR="0" lvl="4" indent="0" algn="l" defTabSz="914225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{ "name": "field", "confidence": 0.9976195693016052 },</a:t>
            </a:r>
          </a:p>
          <a:p>
            <a:pPr marL="1865484" marR="0" lvl="4" indent="0" algn="l" defTabSz="914225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{ "name": "brown", "confidence": 0.988935649394989 },</a:t>
            </a:r>
          </a:p>
          <a:p>
            <a:pPr marL="1865484" marR="0" lvl="4" indent="0" algn="l" defTabSz="914225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{ "name": "animal", "confidence": 0.97904372215271 },</a:t>
            </a:r>
          </a:p>
          <a:p>
            <a:pPr marL="1865484" marR="0" lvl="4" indent="0" algn="l" defTabSz="914225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{ "name": "standing", "confidence": 0.9632768630981445 },</a:t>
            </a:r>
          </a:p>
          <a:p>
            <a:pPr marL="1865484" marR="0" lvl="4" indent="0" algn="l" defTabSz="914225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{ "name": "mammal", "confidence": 0.9366017580032349, "hint": "animal" },</a:t>
            </a:r>
          </a:p>
          <a:p>
            <a:pPr marL="1865484" marR="0" lvl="4" indent="0" algn="l" defTabSz="914225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{ "name": "wire", "confidence": 0.8946959376335144 },</a:t>
            </a:r>
          </a:p>
          <a:p>
            <a:pPr marL="1865484" marR="0" lvl="4" indent="0" algn="l" defTabSz="914225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{ "name": "green", "confidence": 0.8844101428985596 },</a:t>
            </a:r>
          </a:p>
          <a:p>
            <a:pPr marL="1865484" marR="0" lvl="4" indent="0" algn="l" defTabSz="914225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{ "name": "pasture", "confidence": 0.8332059383392334 },</a:t>
            </a:r>
          </a:p>
          <a:p>
            <a:pPr marL="1865484" marR="0" lvl="4" indent="0" algn="l" defTabSz="914225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{ "name": "bovine", "confidence": 0.5618471503257751, "hint": "animal" },</a:t>
            </a:r>
          </a:p>
          <a:p>
            <a:pPr marL="1865484" marR="0" lvl="4" indent="0" algn="l" defTabSz="914225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{ "name": "grassy", "confidence": 0.48627158999443054 },</a:t>
            </a:r>
          </a:p>
          <a:p>
            <a:pPr marL="1865484" marR="0" lvl="4" indent="0" algn="l" defTabSz="914225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{ "name": "lush", "confidence": 0.1874018907546997 },</a:t>
            </a:r>
          </a:p>
          <a:p>
            <a:pPr marL="1865484" marR="0" lvl="4" indent="0" algn="l" defTabSz="914225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{ "name": "staring", "confidence": 0.165890634059906 }]</a:t>
            </a:r>
            <a:endParaRPr kumimoji="0" lang="en-US" sz="157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203487" y="5893305"/>
            <a:ext cx="6216650" cy="976870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32418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12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7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Describe	</a:t>
            </a:r>
          </a:p>
          <a:p>
            <a:pPr marL="0" marR="0" lvl="0" indent="0" algn="l" defTabSz="932418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12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	0.975 "a brown cow standing on top of a lush green field“</a:t>
            </a:r>
          </a:p>
          <a:p>
            <a:pPr marL="0" marR="0" lvl="0" indent="0" algn="l" defTabSz="932418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12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	0.974  “a cow standing on top of a lush green field”</a:t>
            </a:r>
          </a:p>
          <a:p>
            <a:pPr marL="0" marR="0" lvl="0" indent="0" algn="l" defTabSz="932418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12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	0.965  “a large brown cow standing on top of a lush green field”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7970837" y="1952968"/>
            <a:ext cx="3442657" cy="240775"/>
          </a:xfrm>
          <a:prstGeom prst="rect">
            <a:avLst/>
          </a:prstGeom>
          <a:solidFill>
            <a:srgbClr val="505050">
              <a:alpha val="50196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0723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4006E-6 -0.03563 L -4.34006E-6 -3.23196E-6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8" grpId="0"/>
      <p:bldP spid="15" grpId="0"/>
      <p:bldP spid="1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74245" y="2833033"/>
            <a:ext cx="3253192" cy="1181862"/>
          </a:xfrm>
        </p:spPr>
        <p:txBody>
          <a:bodyPr/>
          <a:lstStyle/>
          <a:p>
            <a:r>
              <a:rPr lang="en-US" dirty="0"/>
              <a:t>Demo</a:t>
            </a:r>
          </a:p>
        </p:txBody>
      </p:sp>
      <p:grpSp>
        <p:nvGrpSpPr>
          <p:cNvPr id="122" name="Group 121"/>
          <p:cNvGrpSpPr/>
          <p:nvPr/>
        </p:nvGrpSpPr>
        <p:grpSpPr>
          <a:xfrm>
            <a:off x="7056437" y="1058862"/>
            <a:ext cx="4187064" cy="5029200"/>
            <a:chOff x="2103437" y="3649986"/>
            <a:chExt cx="1828800" cy="2365375"/>
          </a:xfrm>
        </p:grpSpPr>
        <p:grpSp>
          <p:nvGrpSpPr>
            <p:cNvPr id="97" name="Group 96"/>
            <p:cNvGrpSpPr/>
            <p:nvPr/>
          </p:nvGrpSpPr>
          <p:grpSpPr>
            <a:xfrm>
              <a:off x="2103437" y="3649986"/>
              <a:ext cx="1828800" cy="2365375"/>
              <a:chOff x="3322638" y="3649663"/>
              <a:chExt cx="1828800" cy="2365375"/>
            </a:xfrm>
          </p:grpSpPr>
          <p:sp>
            <p:nvSpPr>
              <p:cNvPr id="11" name="AutoShape 3"/>
              <p:cNvSpPr>
                <a:spLocks noChangeAspect="1" noChangeArrowheads="1" noTextEdit="1"/>
              </p:cNvSpPr>
              <p:nvPr/>
            </p:nvSpPr>
            <p:spPr bwMode="auto">
              <a:xfrm>
                <a:off x="3322638" y="3649663"/>
                <a:ext cx="1828800" cy="23653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2" name="Rectangle 5"/>
              <p:cNvSpPr>
                <a:spLocks noChangeArrowheads="1"/>
              </p:cNvSpPr>
              <p:nvPr/>
            </p:nvSpPr>
            <p:spPr bwMode="auto">
              <a:xfrm>
                <a:off x="3322638" y="3649663"/>
                <a:ext cx="1828800" cy="1495425"/>
              </a:xfrm>
              <a:prstGeom prst="rect">
                <a:avLst/>
              </a:prstGeom>
              <a:solidFill>
                <a:srgbClr val="92D05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3" name="Rectangle 6"/>
              <p:cNvSpPr>
                <a:spLocks noChangeArrowheads="1"/>
              </p:cNvSpPr>
              <p:nvPr/>
            </p:nvSpPr>
            <p:spPr bwMode="auto">
              <a:xfrm>
                <a:off x="3322638" y="5145088"/>
                <a:ext cx="1828800" cy="869950"/>
              </a:xfrm>
              <a:prstGeom prst="rect">
                <a:avLst/>
              </a:prstGeom>
              <a:solidFill>
                <a:srgbClr val="00B1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" name="Freeform 7"/>
              <p:cNvSpPr>
                <a:spLocks/>
              </p:cNvSpPr>
              <p:nvPr/>
            </p:nvSpPr>
            <p:spPr bwMode="auto">
              <a:xfrm>
                <a:off x="3468688" y="3913188"/>
                <a:ext cx="1538288" cy="1231900"/>
              </a:xfrm>
              <a:custGeom>
                <a:avLst/>
                <a:gdLst>
                  <a:gd name="T0" fmla="*/ 969 w 969"/>
                  <a:gd name="T1" fmla="*/ 615 h 776"/>
                  <a:gd name="T2" fmla="*/ 969 w 969"/>
                  <a:gd name="T3" fmla="*/ 0 h 776"/>
                  <a:gd name="T4" fmla="*/ 0 w 969"/>
                  <a:gd name="T5" fmla="*/ 0 h 776"/>
                  <a:gd name="T6" fmla="*/ 0 w 969"/>
                  <a:gd name="T7" fmla="*/ 615 h 776"/>
                  <a:gd name="T8" fmla="*/ 459 w 969"/>
                  <a:gd name="T9" fmla="*/ 650 h 776"/>
                  <a:gd name="T10" fmla="*/ 440 w 969"/>
                  <a:gd name="T11" fmla="*/ 755 h 776"/>
                  <a:gd name="T12" fmla="*/ 322 w 969"/>
                  <a:gd name="T13" fmla="*/ 755 h 776"/>
                  <a:gd name="T14" fmla="*/ 322 w 969"/>
                  <a:gd name="T15" fmla="*/ 776 h 776"/>
                  <a:gd name="T16" fmla="*/ 647 w 969"/>
                  <a:gd name="T17" fmla="*/ 776 h 776"/>
                  <a:gd name="T18" fmla="*/ 647 w 969"/>
                  <a:gd name="T19" fmla="*/ 755 h 776"/>
                  <a:gd name="T20" fmla="*/ 529 w 969"/>
                  <a:gd name="T21" fmla="*/ 755 h 776"/>
                  <a:gd name="T22" fmla="*/ 510 w 969"/>
                  <a:gd name="T23" fmla="*/ 650 h 776"/>
                  <a:gd name="T24" fmla="*/ 969 w 969"/>
                  <a:gd name="T25" fmla="*/ 615 h 7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69" h="776">
                    <a:moveTo>
                      <a:pt x="969" y="615"/>
                    </a:moveTo>
                    <a:lnTo>
                      <a:pt x="969" y="0"/>
                    </a:lnTo>
                    <a:lnTo>
                      <a:pt x="0" y="0"/>
                    </a:lnTo>
                    <a:lnTo>
                      <a:pt x="0" y="615"/>
                    </a:lnTo>
                    <a:lnTo>
                      <a:pt x="459" y="650"/>
                    </a:lnTo>
                    <a:lnTo>
                      <a:pt x="440" y="755"/>
                    </a:lnTo>
                    <a:lnTo>
                      <a:pt x="322" y="755"/>
                    </a:lnTo>
                    <a:lnTo>
                      <a:pt x="322" y="776"/>
                    </a:lnTo>
                    <a:lnTo>
                      <a:pt x="647" y="776"/>
                    </a:lnTo>
                    <a:lnTo>
                      <a:pt x="647" y="755"/>
                    </a:lnTo>
                    <a:lnTo>
                      <a:pt x="529" y="755"/>
                    </a:lnTo>
                    <a:lnTo>
                      <a:pt x="510" y="650"/>
                    </a:lnTo>
                    <a:lnTo>
                      <a:pt x="969" y="615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2" name="Rectangle 15"/>
              <p:cNvSpPr>
                <a:spLocks noChangeArrowheads="1"/>
              </p:cNvSpPr>
              <p:nvPr/>
            </p:nvSpPr>
            <p:spPr bwMode="auto">
              <a:xfrm>
                <a:off x="4168776" y="4273551"/>
                <a:ext cx="30163" cy="30163"/>
              </a:xfrm>
              <a:prstGeom prst="rect">
                <a:avLst/>
              </a:prstGeom>
              <a:solidFill>
                <a:srgbClr val="FCED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4" name="Rectangle 17"/>
              <p:cNvSpPr>
                <a:spLocks noChangeArrowheads="1"/>
              </p:cNvSpPr>
              <p:nvPr/>
            </p:nvSpPr>
            <p:spPr bwMode="auto">
              <a:xfrm>
                <a:off x="4168776" y="4344988"/>
                <a:ext cx="30163" cy="31750"/>
              </a:xfrm>
              <a:prstGeom prst="rect">
                <a:avLst/>
              </a:prstGeom>
              <a:solidFill>
                <a:srgbClr val="76BB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7" name="Rectangle 20"/>
              <p:cNvSpPr>
                <a:spLocks noChangeArrowheads="1"/>
              </p:cNvSpPr>
              <p:nvPr/>
            </p:nvSpPr>
            <p:spPr bwMode="auto">
              <a:xfrm>
                <a:off x="4203701" y="4273551"/>
                <a:ext cx="31750" cy="30163"/>
              </a:xfrm>
              <a:prstGeom prst="rect">
                <a:avLst/>
              </a:prstGeom>
              <a:solidFill>
                <a:srgbClr val="FCED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8" name="Rectangle 21"/>
              <p:cNvSpPr>
                <a:spLocks noChangeArrowheads="1"/>
              </p:cNvSpPr>
              <p:nvPr/>
            </p:nvSpPr>
            <p:spPr bwMode="auto">
              <a:xfrm>
                <a:off x="4240213" y="4273551"/>
                <a:ext cx="31750" cy="30163"/>
              </a:xfrm>
              <a:prstGeom prst="rect">
                <a:avLst/>
              </a:prstGeom>
              <a:solidFill>
                <a:srgbClr val="FCED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2" name="Rectangle 25"/>
              <p:cNvSpPr>
                <a:spLocks noChangeArrowheads="1"/>
              </p:cNvSpPr>
              <p:nvPr/>
            </p:nvSpPr>
            <p:spPr bwMode="auto">
              <a:xfrm>
                <a:off x="4275138" y="4308476"/>
                <a:ext cx="31750" cy="31750"/>
              </a:xfrm>
              <a:prstGeom prst="rect">
                <a:avLst/>
              </a:prstGeom>
              <a:solidFill>
                <a:srgbClr val="76BB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4" name="Rectangle 27"/>
              <p:cNvSpPr>
                <a:spLocks noChangeArrowheads="1"/>
              </p:cNvSpPr>
              <p:nvPr/>
            </p:nvSpPr>
            <p:spPr bwMode="auto">
              <a:xfrm>
                <a:off x="4275138" y="4379913"/>
                <a:ext cx="31750" cy="31750"/>
              </a:xfrm>
              <a:prstGeom prst="rect">
                <a:avLst/>
              </a:prstGeom>
              <a:solidFill>
                <a:srgbClr val="76BB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5" name="Rectangle 28"/>
              <p:cNvSpPr>
                <a:spLocks noChangeArrowheads="1"/>
              </p:cNvSpPr>
              <p:nvPr/>
            </p:nvSpPr>
            <p:spPr bwMode="auto">
              <a:xfrm>
                <a:off x="4275138" y="4416426"/>
                <a:ext cx="31750" cy="30163"/>
              </a:xfrm>
              <a:prstGeom prst="rect">
                <a:avLst/>
              </a:prstGeom>
              <a:solidFill>
                <a:srgbClr val="76BB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6" name="Rectangle 29"/>
              <p:cNvSpPr>
                <a:spLocks noChangeArrowheads="1"/>
              </p:cNvSpPr>
              <p:nvPr/>
            </p:nvSpPr>
            <p:spPr bwMode="auto">
              <a:xfrm>
                <a:off x="3594101" y="5226051"/>
                <a:ext cx="1287463" cy="387350"/>
              </a:xfrm>
              <a:prstGeom prst="rect">
                <a:avLst/>
              </a:prstGeom>
              <a:solidFill>
                <a:srgbClr val="0082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7" name="Rectangle 30"/>
              <p:cNvSpPr>
                <a:spLocks noChangeArrowheads="1"/>
              </p:cNvSpPr>
              <p:nvPr/>
            </p:nvSpPr>
            <p:spPr bwMode="auto">
              <a:xfrm>
                <a:off x="3644901" y="5267326"/>
                <a:ext cx="50800" cy="50800"/>
              </a:xfrm>
              <a:prstGeom prst="rect">
                <a:avLst/>
              </a:prstGeom>
              <a:solidFill>
                <a:srgbClr val="00B1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8" name="Rectangle 31"/>
              <p:cNvSpPr>
                <a:spLocks noChangeArrowheads="1"/>
              </p:cNvSpPr>
              <p:nvPr/>
            </p:nvSpPr>
            <p:spPr bwMode="auto">
              <a:xfrm>
                <a:off x="3725863" y="5267326"/>
                <a:ext cx="50800" cy="50800"/>
              </a:xfrm>
              <a:prstGeom prst="rect">
                <a:avLst/>
              </a:prstGeom>
              <a:solidFill>
                <a:srgbClr val="00B1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9" name="Rectangle 32"/>
              <p:cNvSpPr>
                <a:spLocks noChangeArrowheads="1"/>
              </p:cNvSpPr>
              <p:nvPr/>
            </p:nvSpPr>
            <p:spPr bwMode="auto">
              <a:xfrm>
                <a:off x="3806826" y="5267326"/>
                <a:ext cx="50800" cy="50800"/>
              </a:xfrm>
              <a:prstGeom prst="rect">
                <a:avLst/>
              </a:prstGeom>
              <a:solidFill>
                <a:srgbClr val="00B1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0" name="Rectangle 33"/>
              <p:cNvSpPr>
                <a:spLocks noChangeArrowheads="1"/>
              </p:cNvSpPr>
              <p:nvPr/>
            </p:nvSpPr>
            <p:spPr bwMode="auto">
              <a:xfrm>
                <a:off x="3887788" y="5267326"/>
                <a:ext cx="50800" cy="50800"/>
              </a:xfrm>
              <a:prstGeom prst="rect">
                <a:avLst/>
              </a:prstGeom>
              <a:solidFill>
                <a:srgbClr val="00B1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1" name="Rectangle 34"/>
              <p:cNvSpPr>
                <a:spLocks noChangeArrowheads="1"/>
              </p:cNvSpPr>
              <p:nvPr/>
            </p:nvSpPr>
            <p:spPr bwMode="auto">
              <a:xfrm>
                <a:off x="3968751" y="5267326"/>
                <a:ext cx="50800" cy="50800"/>
              </a:xfrm>
              <a:prstGeom prst="rect">
                <a:avLst/>
              </a:prstGeom>
              <a:solidFill>
                <a:srgbClr val="00B1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2" name="Rectangle 35"/>
              <p:cNvSpPr>
                <a:spLocks noChangeArrowheads="1"/>
              </p:cNvSpPr>
              <p:nvPr/>
            </p:nvSpPr>
            <p:spPr bwMode="auto">
              <a:xfrm>
                <a:off x="4049713" y="5267326"/>
                <a:ext cx="50800" cy="50800"/>
              </a:xfrm>
              <a:prstGeom prst="rect">
                <a:avLst/>
              </a:prstGeom>
              <a:solidFill>
                <a:srgbClr val="00B1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3" name="Rectangle 36"/>
              <p:cNvSpPr>
                <a:spLocks noChangeArrowheads="1"/>
              </p:cNvSpPr>
              <p:nvPr/>
            </p:nvSpPr>
            <p:spPr bwMode="auto">
              <a:xfrm>
                <a:off x="4130676" y="5267326"/>
                <a:ext cx="52388" cy="50800"/>
              </a:xfrm>
              <a:prstGeom prst="rect">
                <a:avLst/>
              </a:prstGeom>
              <a:solidFill>
                <a:srgbClr val="00B1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4" name="Rectangle 37"/>
              <p:cNvSpPr>
                <a:spLocks noChangeArrowheads="1"/>
              </p:cNvSpPr>
              <p:nvPr/>
            </p:nvSpPr>
            <p:spPr bwMode="auto">
              <a:xfrm>
                <a:off x="4211638" y="5267326"/>
                <a:ext cx="50800" cy="50800"/>
              </a:xfrm>
              <a:prstGeom prst="rect">
                <a:avLst/>
              </a:prstGeom>
              <a:solidFill>
                <a:srgbClr val="00B1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5" name="Rectangle 38"/>
              <p:cNvSpPr>
                <a:spLocks noChangeArrowheads="1"/>
              </p:cNvSpPr>
              <p:nvPr/>
            </p:nvSpPr>
            <p:spPr bwMode="auto">
              <a:xfrm>
                <a:off x="4292601" y="5267326"/>
                <a:ext cx="52388" cy="50800"/>
              </a:xfrm>
              <a:prstGeom prst="rect">
                <a:avLst/>
              </a:prstGeom>
              <a:solidFill>
                <a:srgbClr val="00B1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6" name="Rectangle 39"/>
              <p:cNvSpPr>
                <a:spLocks noChangeArrowheads="1"/>
              </p:cNvSpPr>
              <p:nvPr/>
            </p:nvSpPr>
            <p:spPr bwMode="auto">
              <a:xfrm>
                <a:off x="4375151" y="5267326"/>
                <a:ext cx="50800" cy="50800"/>
              </a:xfrm>
              <a:prstGeom prst="rect">
                <a:avLst/>
              </a:prstGeom>
              <a:solidFill>
                <a:srgbClr val="00B1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7" name="Rectangle 40"/>
              <p:cNvSpPr>
                <a:spLocks noChangeArrowheads="1"/>
              </p:cNvSpPr>
              <p:nvPr/>
            </p:nvSpPr>
            <p:spPr bwMode="auto">
              <a:xfrm>
                <a:off x="4454526" y="5267326"/>
                <a:ext cx="52388" cy="50800"/>
              </a:xfrm>
              <a:prstGeom prst="rect">
                <a:avLst/>
              </a:prstGeom>
              <a:solidFill>
                <a:srgbClr val="00B1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8" name="Rectangle 41"/>
              <p:cNvSpPr>
                <a:spLocks noChangeArrowheads="1"/>
              </p:cNvSpPr>
              <p:nvPr/>
            </p:nvSpPr>
            <p:spPr bwMode="auto">
              <a:xfrm>
                <a:off x="4537076" y="5267326"/>
                <a:ext cx="50800" cy="50800"/>
              </a:xfrm>
              <a:prstGeom prst="rect">
                <a:avLst/>
              </a:prstGeom>
              <a:solidFill>
                <a:srgbClr val="00B1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9" name="Rectangle 42"/>
              <p:cNvSpPr>
                <a:spLocks noChangeArrowheads="1"/>
              </p:cNvSpPr>
              <p:nvPr/>
            </p:nvSpPr>
            <p:spPr bwMode="auto">
              <a:xfrm>
                <a:off x="4616451" y="5267326"/>
                <a:ext cx="52388" cy="50800"/>
              </a:xfrm>
              <a:prstGeom prst="rect">
                <a:avLst/>
              </a:prstGeom>
              <a:solidFill>
                <a:srgbClr val="00B1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0" name="Rectangle 43"/>
              <p:cNvSpPr>
                <a:spLocks noChangeArrowheads="1"/>
              </p:cNvSpPr>
              <p:nvPr/>
            </p:nvSpPr>
            <p:spPr bwMode="auto">
              <a:xfrm>
                <a:off x="4699001" y="5267326"/>
                <a:ext cx="50800" cy="50800"/>
              </a:xfrm>
              <a:prstGeom prst="rect">
                <a:avLst/>
              </a:prstGeom>
              <a:solidFill>
                <a:srgbClr val="00B1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1" name="Rectangle 44"/>
              <p:cNvSpPr>
                <a:spLocks noChangeArrowheads="1"/>
              </p:cNvSpPr>
              <p:nvPr/>
            </p:nvSpPr>
            <p:spPr bwMode="auto">
              <a:xfrm>
                <a:off x="4779963" y="5267326"/>
                <a:ext cx="50800" cy="50800"/>
              </a:xfrm>
              <a:prstGeom prst="rect">
                <a:avLst/>
              </a:prstGeom>
              <a:solidFill>
                <a:srgbClr val="00B1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2" name="Rectangle 45"/>
              <p:cNvSpPr>
                <a:spLocks noChangeArrowheads="1"/>
              </p:cNvSpPr>
              <p:nvPr/>
            </p:nvSpPr>
            <p:spPr bwMode="auto">
              <a:xfrm>
                <a:off x="3644901" y="5351463"/>
                <a:ext cx="50800" cy="50800"/>
              </a:xfrm>
              <a:prstGeom prst="rect">
                <a:avLst/>
              </a:prstGeom>
              <a:solidFill>
                <a:srgbClr val="00B1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3" name="Rectangle 46"/>
              <p:cNvSpPr>
                <a:spLocks noChangeArrowheads="1"/>
              </p:cNvSpPr>
              <p:nvPr/>
            </p:nvSpPr>
            <p:spPr bwMode="auto">
              <a:xfrm>
                <a:off x="3725863" y="5351463"/>
                <a:ext cx="50800" cy="50800"/>
              </a:xfrm>
              <a:prstGeom prst="rect">
                <a:avLst/>
              </a:prstGeom>
              <a:solidFill>
                <a:srgbClr val="00B1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4" name="Rectangle 47"/>
              <p:cNvSpPr>
                <a:spLocks noChangeArrowheads="1"/>
              </p:cNvSpPr>
              <p:nvPr/>
            </p:nvSpPr>
            <p:spPr bwMode="auto">
              <a:xfrm>
                <a:off x="3806826" y="5351463"/>
                <a:ext cx="50800" cy="50800"/>
              </a:xfrm>
              <a:prstGeom prst="rect">
                <a:avLst/>
              </a:prstGeom>
              <a:solidFill>
                <a:srgbClr val="00B1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5" name="Rectangle 48"/>
              <p:cNvSpPr>
                <a:spLocks noChangeArrowheads="1"/>
              </p:cNvSpPr>
              <p:nvPr/>
            </p:nvSpPr>
            <p:spPr bwMode="auto">
              <a:xfrm>
                <a:off x="3887788" y="5351463"/>
                <a:ext cx="50800" cy="50800"/>
              </a:xfrm>
              <a:prstGeom prst="rect">
                <a:avLst/>
              </a:prstGeom>
              <a:solidFill>
                <a:srgbClr val="00B1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6" name="Rectangle 49"/>
              <p:cNvSpPr>
                <a:spLocks noChangeArrowheads="1"/>
              </p:cNvSpPr>
              <p:nvPr/>
            </p:nvSpPr>
            <p:spPr bwMode="auto">
              <a:xfrm>
                <a:off x="3968751" y="5351463"/>
                <a:ext cx="50800" cy="50800"/>
              </a:xfrm>
              <a:prstGeom prst="rect">
                <a:avLst/>
              </a:prstGeom>
              <a:solidFill>
                <a:srgbClr val="00B1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7" name="Rectangle 50"/>
              <p:cNvSpPr>
                <a:spLocks noChangeArrowheads="1"/>
              </p:cNvSpPr>
              <p:nvPr/>
            </p:nvSpPr>
            <p:spPr bwMode="auto">
              <a:xfrm>
                <a:off x="4049713" y="5351463"/>
                <a:ext cx="50800" cy="50800"/>
              </a:xfrm>
              <a:prstGeom prst="rect">
                <a:avLst/>
              </a:prstGeom>
              <a:solidFill>
                <a:srgbClr val="00B1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8" name="Rectangle 51"/>
              <p:cNvSpPr>
                <a:spLocks noChangeArrowheads="1"/>
              </p:cNvSpPr>
              <p:nvPr/>
            </p:nvSpPr>
            <p:spPr bwMode="auto">
              <a:xfrm>
                <a:off x="4130676" y="5351463"/>
                <a:ext cx="52388" cy="50800"/>
              </a:xfrm>
              <a:prstGeom prst="rect">
                <a:avLst/>
              </a:prstGeom>
              <a:solidFill>
                <a:srgbClr val="00B1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9" name="Rectangle 52"/>
              <p:cNvSpPr>
                <a:spLocks noChangeArrowheads="1"/>
              </p:cNvSpPr>
              <p:nvPr/>
            </p:nvSpPr>
            <p:spPr bwMode="auto">
              <a:xfrm>
                <a:off x="4211638" y="5351463"/>
                <a:ext cx="50800" cy="50800"/>
              </a:xfrm>
              <a:prstGeom prst="rect">
                <a:avLst/>
              </a:prstGeom>
              <a:solidFill>
                <a:srgbClr val="00B1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0" name="Rectangle 53"/>
              <p:cNvSpPr>
                <a:spLocks noChangeArrowheads="1"/>
              </p:cNvSpPr>
              <p:nvPr/>
            </p:nvSpPr>
            <p:spPr bwMode="auto">
              <a:xfrm>
                <a:off x="4292601" y="5351463"/>
                <a:ext cx="52388" cy="50800"/>
              </a:xfrm>
              <a:prstGeom prst="rect">
                <a:avLst/>
              </a:prstGeom>
              <a:solidFill>
                <a:srgbClr val="00B1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1" name="Rectangle 54"/>
              <p:cNvSpPr>
                <a:spLocks noChangeArrowheads="1"/>
              </p:cNvSpPr>
              <p:nvPr/>
            </p:nvSpPr>
            <p:spPr bwMode="auto">
              <a:xfrm>
                <a:off x="4375151" y="5351463"/>
                <a:ext cx="50800" cy="50800"/>
              </a:xfrm>
              <a:prstGeom prst="rect">
                <a:avLst/>
              </a:prstGeom>
              <a:solidFill>
                <a:srgbClr val="00B1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2" name="Rectangle 55"/>
              <p:cNvSpPr>
                <a:spLocks noChangeArrowheads="1"/>
              </p:cNvSpPr>
              <p:nvPr/>
            </p:nvSpPr>
            <p:spPr bwMode="auto">
              <a:xfrm>
                <a:off x="4454526" y="5351463"/>
                <a:ext cx="52388" cy="50800"/>
              </a:xfrm>
              <a:prstGeom prst="rect">
                <a:avLst/>
              </a:prstGeom>
              <a:solidFill>
                <a:srgbClr val="00B1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3" name="Rectangle 56"/>
              <p:cNvSpPr>
                <a:spLocks noChangeArrowheads="1"/>
              </p:cNvSpPr>
              <p:nvPr/>
            </p:nvSpPr>
            <p:spPr bwMode="auto">
              <a:xfrm>
                <a:off x="4537076" y="5351463"/>
                <a:ext cx="50800" cy="50800"/>
              </a:xfrm>
              <a:prstGeom prst="rect">
                <a:avLst/>
              </a:prstGeom>
              <a:solidFill>
                <a:srgbClr val="00B1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4" name="Rectangle 57"/>
              <p:cNvSpPr>
                <a:spLocks noChangeArrowheads="1"/>
              </p:cNvSpPr>
              <p:nvPr/>
            </p:nvSpPr>
            <p:spPr bwMode="auto">
              <a:xfrm>
                <a:off x="4616451" y="5351463"/>
                <a:ext cx="52388" cy="50800"/>
              </a:xfrm>
              <a:prstGeom prst="rect">
                <a:avLst/>
              </a:prstGeom>
              <a:solidFill>
                <a:srgbClr val="00B1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5" name="Rectangle 58"/>
              <p:cNvSpPr>
                <a:spLocks noChangeArrowheads="1"/>
              </p:cNvSpPr>
              <p:nvPr/>
            </p:nvSpPr>
            <p:spPr bwMode="auto">
              <a:xfrm>
                <a:off x="4699001" y="5351463"/>
                <a:ext cx="50800" cy="50800"/>
              </a:xfrm>
              <a:prstGeom prst="rect">
                <a:avLst/>
              </a:prstGeom>
              <a:solidFill>
                <a:srgbClr val="00B1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6" name="Rectangle 59"/>
              <p:cNvSpPr>
                <a:spLocks noChangeArrowheads="1"/>
              </p:cNvSpPr>
              <p:nvPr/>
            </p:nvSpPr>
            <p:spPr bwMode="auto">
              <a:xfrm>
                <a:off x="4779963" y="5351463"/>
                <a:ext cx="50800" cy="50800"/>
              </a:xfrm>
              <a:prstGeom prst="rect">
                <a:avLst/>
              </a:prstGeom>
              <a:solidFill>
                <a:srgbClr val="00B1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7" name="Rectangle 60"/>
              <p:cNvSpPr>
                <a:spLocks noChangeArrowheads="1"/>
              </p:cNvSpPr>
              <p:nvPr/>
            </p:nvSpPr>
            <p:spPr bwMode="auto">
              <a:xfrm>
                <a:off x="3644901" y="5437188"/>
                <a:ext cx="50800" cy="50800"/>
              </a:xfrm>
              <a:prstGeom prst="rect">
                <a:avLst/>
              </a:prstGeom>
              <a:solidFill>
                <a:srgbClr val="00B1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8" name="Rectangle 61"/>
              <p:cNvSpPr>
                <a:spLocks noChangeArrowheads="1"/>
              </p:cNvSpPr>
              <p:nvPr/>
            </p:nvSpPr>
            <p:spPr bwMode="auto">
              <a:xfrm>
                <a:off x="3725863" y="5437188"/>
                <a:ext cx="50800" cy="50800"/>
              </a:xfrm>
              <a:prstGeom prst="rect">
                <a:avLst/>
              </a:prstGeom>
              <a:solidFill>
                <a:srgbClr val="00B1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9" name="Rectangle 62"/>
              <p:cNvSpPr>
                <a:spLocks noChangeArrowheads="1"/>
              </p:cNvSpPr>
              <p:nvPr/>
            </p:nvSpPr>
            <p:spPr bwMode="auto">
              <a:xfrm>
                <a:off x="3806826" y="5437188"/>
                <a:ext cx="50800" cy="50800"/>
              </a:xfrm>
              <a:prstGeom prst="rect">
                <a:avLst/>
              </a:prstGeom>
              <a:solidFill>
                <a:srgbClr val="00B1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70" name="Rectangle 63"/>
              <p:cNvSpPr>
                <a:spLocks noChangeArrowheads="1"/>
              </p:cNvSpPr>
              <p:nvPr/>
            </p:nvSpPr>
            <p:spPr bwMode="auto">
              <a:xfrm>
                <a:off x="3887788" y="5437188"/>
                <a:ext cx="50800" cy="50800"/>
              </a:xfrm>
              <a:prstGeom prst="rect">
                <a:avLst/>
              </a:prstGeom>
              <a:solidFill>
                <a:srgbClr val="00B1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71" name="Rectangle 64"/>
              <p:cNvSpPr>
                <a:spLocks noChangeArrowheads="1"/>
              </p:cNvSpPr>
              <p:nvPr/>
            </p:nvSpPr>
            <p:spPr bwMode="auto">
              <a:xfrm>
                <a:off x="3968751" y="5437188"/>
                <a:ext cx="50800" cy="50800"/>
              </a:xfrm>
              <a:prstGeom prst="rect">
                <a:avLst/>
              </a:prstGeom>
              <a:solidFill>
                <a:srgbClr val="00B1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72" name="Rectangle 65"/>
              <p:cNvSpPr>
                <a:spLocks noChangeArrowheads="1"/>
              </p:cNvSpPr>
              <p:nvPr/>
            </p:nvSpPr>
            <p:spPr bwMode="auto">
              <a:xfrm>
                <a:off x="4049713" y="5437188"/>
                <a:ext cx="50800" cy="50800"/>
              </a:xfrm>
              <a:prstGeom prst="rect">
                <a:avLst/>
              </a:prstGeom>
              <a:solidFill>
                <a:srgbClr val="00B1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73" name="Rectangle 66"/>
              <p:cNvSpPr>
                <a:spLocks noChangeArrowheads="1"/>
              </p:cNvSpPr>
              <p:nvPr/>
            </p:nvSpPr>
            <p:spPr bwMode="auto">
              <a:xfrm>
                <a:off x="4130676" y="5437188"/>
                <a:ext cx="52388" cy="50800"/>
              </a:xfrm>
              <a:prstGeom prst="rect">
                <a:avLst/>
              </a:prstGeom>
              <a:solidFill>
                <a:srgbClr val="00B1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74" name="Rectangle 67"/>
              <p:cNvSpPr>
                <a:spLocks noChangeArrowheads="1"/>
              </p:cNvSpPr>
              <p:nvPr/>
            </p:nvSpPr>
            <p:spPr bwMode="auto">
              <a:xfrm>
                <a:off x="4211638" y="5437188"/>
                <a:ext cx="50800" cy="50800"/>
              </a:xfrm>
              <a:prstGeom prst="rect">
                <a:avLst/>
              </a:prstGeom>
              <a:solidFill>
                <a:srgbClr val="00B1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75" name="Rectangle 68"/>
              <p:cNvSpPr>
                <a:spLocks noChangeArrowheads="1"/>
              </p:cNvSpPr>
              <p:nvPr/>
            </p:nvSpPr>
            <p:spPr bwMode="auto">
              <a:xfrm>
                <a:off x="4292601" y="5437188"/>
                <a:ext cx="52388" cy="50800"/>
              </a:xfrm>
              <a:prstGeom prst="rect">
                <a:avLst/>
              </a:prstGeom>
              <a:solidFill>
                <a:srgbClr val="00B1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76" name="Rectangle 69"/>
              <p:cNvSpPr>
                <a:spLocks noChangeArrowheads="1"/>
              </p:cNvSpPr>
              <p:nvPr/>
            </p:nvSpPr>
            <p:spPr bwMode="auto">
              <a:xfrm>
                <a:off x="4375151" y="5437188"/>
                <a:ext cx="50800" cy="50800"/>
              </a:xfrm>
              <a:prstGeom prst="rect">
                <a:avLst/>
              </a:prstGeom>
              <a:solidFill>
                <a:srgbClr val="00B1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77" name="Rectangle 70"/>
              <p:cNvSpPr>
                <a:spLocks noChangeArrowheads="1"/>
              </p:cNvSpPr>
              <p:nvPr/>
            </p:nvSpPr>
            <p:spPr bwMode="auto">
              <a:xfrm>
                <a:off x="4454526" y="5437188"/>
                <a:ext cx="52388" cy="50800"/>
              </a:xfrm>
              <a:prstGeom prst="rect">
                <a:avLst/>
              </a:prstGeom>
              <a:solidFill>
                <a:srgbClr val="00B1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78" name="Rectangle 71"/>
              <p:cNvSpPr>
                <a:spLocks noChangeArrowheads="1"/>
              </p:cNvSpPr>
              <p:nvPr/>
            </p:nvSpPr>
            <p:spPr bwMode="auto">
              <a:xfrm>
                <a:off x="4537076" y="5437188"/>
                <a:ext cx="50800" cy="50800"/>
              </a:xfrm>
              <a:prstGeom prst="rect">
                <a:avLst/>
              </a:prstGeom>
              <a:solidFill>
                <a:srgbClr val="00B1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79" name="Rectangle 72"/>
              <p:cNvSpPr>
                <a:spLocks noChangeArrowheads="1"/>
              </p:cNvSpPr>
              <p:nvPr/>
            </p:nvSpPr>
            <p:spPr bwMode="auto">
              <a:xfrm>
                <a:off x="4616451" y="5437188"/>
                <a:ext cx="52388" cy="50800"/>
              </a:xfrm>
              <a:prstGeom prst="rect">
                <a:avLst/>
              </a:prstGeom>
              <a:solidFill>
                <a:srgbClr val="00B1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80" name="Rectangle 73"/>
              <p:cNvSpPr>
                <a:spLocks noChangeArrowheads="1"/>
              </p:cNvSpPr>
              <p:nvPr/>
            </p:nvSpPr>
            <p:spPr bwMode="auto">
              <a:xfrm>
                <a:off x="4699001" y="5437188"/>
                <a:ext cx="50800" cy="50800"/>
              </a:xfrm>
              <a:prstGeom prst="rect">
                <a:avLst/>
              </a:prstGeom>
              <a:solidFill>
                <a:srgbClr val="00B1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81" name="Rectangle 74"/>
              <p:cNvSpPr>
                <a:spLocks noChangeArrowheads="1"/>
              </p:cNvSpPr>
              <p:nvPr/>
            </p:nvSpPr>
            <p:spPr bwMode="auto">
              <a:xfrm>
                <a:off x="4779963" y="5437188"/>
                <a:ext cx="50800" cy="50800"/>
              </a:xfrm>
              <a:prstGeom prst="rect">
                <a:avLst/>
              </a:prstGeom>
              <a:solidFill>
                <a:srgbClr val="00B1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82" name="Rectangle 75"/>
              <p:cNvSpPr>
                <a:spLocks noChangeArrowheads="1"/>
              </p:cNvSpPr>
              <p:nvPr/>
            </p:nvSpPr>
            <p:spPr bwMode="auto">
              <a:xfrm>
                <a:off x="3644901" y="5522913"/>
                <a:ext cx="50800" cy="50800"/>
              </a:xfrm>
              <a:prstGeom prst="rect">
                <a:avLst/>
              </a:prstGeom>
              <a:solidFill>
                <a:srgbClr val="00B1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83" name="Rectangle 76"/>
              <p:cNvSpPr>
                <a:spLocks noChangeArrowheads="1"/>
              </p:cNvSpPr>
              <p:nvPr/>
            </p:nvSpPr>
            <p:spPr bwMode="auto">
              <a:xfrm>
                <a:off x="3725863" y="5522913"/>
                <a:ext cx="50800" cy="50800"/>
              </a:xfrm>
              <a:prstGeom prst="rect">
                <a:avLst/>
              </a:prstGeom>
              <a:solidFill>
                <a:srgbClr val="00B1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84" name="Rectangle 77"/>
              <p:cNvSpPr>
                <a:spLocks noChangeArrowheads="1"/>
              </p:cNvSpPr>
              <p:nvPr/>
            </p:nvSpPr>
            <p:spPr bwMode="auto">
              <a:xfrm>
                <a:off x="3806826" y="5522913"/>
                <a:ext cx="50800" cy="50800"/>
              </a:xfrm>
              <a:prstGeom prst="rect">
                <a:avLst/>
              </a:prstGeom>
              <a:solidFill>
                <a:srgbClr val="00B1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85" name="Rectangle 78"/>
              <p:cNvSpPr>
                <a:spLocks noChangeArrowheads="1"/>
              </p:cNvSpPr>
              <p:nvPr/>
            </p:nvSpPr>
            <p:spPr bwMode="auto">
              <a:xfrm>
                <a:off x="3887788" y="5522913"/>
                <a:ext cx="50800" cy="50800"/>
              </a:xfrm>
              <a:prstGeom prst="rect">
                <a:avLst/>
              </a:prstGeom>
              <a:solidFill>
                <a:srgbClr val="00B1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86" name="Rectangle 79"/>
              <p:cNvSpPr>
                <a:spLocks noChangeArrowheads="1"/>
              </p:cNvSpPr>
              <p:nvPr/>
            </p:nvSpPr>
            <p:spPr bwMode="auto">
              <a:xfrm>
                <a:off x="4537076" y="5522913"/>
                <a:ext cx="50800" cy="50800"/>
              </a:xfrm>
              <a:prstGeom prst="rect">
                <a:avLst/>
              </a:prstGeom>
              <a:solidFill>
                <a:srgbClr val="00B1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87" name="Rectangle 80"/>
              <p:cNvSpPr>
                <a:spLocks noChangeArrowheads="1"/>
              </p:cNvSpPr>
              <p:nvPr/>
            </p:nvSpPr>
            <p:spPr bwMode="auto">
              <a:xfrm>
                <a:off x="4616451" y="5522913"/>
                <a:ext cx="52388" cy="50800"/>
              </a:xfrm>
              <a:prstGeom prst="rect">
                <a:avLst/>
              </a:prstGeom>
              <a:solidFill>
                <a:srgbClr val="00B1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88" name="Rectangle 81"/>
              <p:cNvSpPr>
                <a:spLocks noChangeArrowheads="1"/>
              </p:cNvSpPr>
              <p:nvPr/>
            </p:nvSpPr>
            <p:spPr bwMode="auto">
              <a:xfrm>
                <a:off x="4699001" y="5522913"/>
                <a:ext cx="50800" cy="50800"/>
              </a:xfrm>
              <a:prstGeom prst="rect">
                <a:avLst/>
              </a:prstGeom>
              <a:solidFill>
                <a:srgbClr val="00B1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89" name="Rectangle 82"/>
              <p:cNvSpPr>
                <a:spLocks noChangeArrowheads="1"/>
              </p:cNvSpPr>
              <p:nvPr/>
            </p:nvSpPr>
            <p:spPr bwMode="auto">
              <a:xfrm>
                <a:off x="4779963" y="5522913"/>
                <a:ext cx="50800" cy="50800"/>
              </a:xfrm>
              <a:prstGeom prst="rect">
                <a:avLst/>
              </a:prstGeom>
              <a:solidFill>
                <a:srgbClr val="00B1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90" name="Rectangle 83"/>
              <p:cNvSpPr>
                <a:spLocks noChangeArrowheads="1"/>
              </p:cNvSpPr>
              <p:nvPr/>
            </p:nvSpPr>
            <p:spPr bwMode="auto">
              <a:xfrm>
                <a:off x="3968751" y="5522913"/>
                <a:ext cx="536575" cy="50800"/>
              </a:xfrm>
              <a:prstGeom prst="rect">
                <a:avLst/>
              </a:prstGeom>
              <a:solidFill>
                <a:srgbClr val="00B1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91" name="Freeform 84"/>
              <p:cNvSpPr>
                <a:spLocks/>
              </p:cNvSpPr>
              <p:nvPr/>
            </p:nvSpPr>
            <p:spPr bwMode="auto">
              <a:xfrm>
                <a:off x="4389438" y="5435601"/>
                <a:ext cx="431800" cy="534988"/>
              </a:xfrm>
              <a:custGeom>
                <a:avLst/>
                <a:gdLst>
                  <a:gd name="T0" fmla="*/ 547 w 577"/>
                  <a:gd name="T1" fmla="*/ 182 h 717"/>
                  <a:gd name="T2" fmla="*/ 495 w 577"/>
                  <a:gd name="T3" fmla="*/ 205 h 717"/>
                  <a:gd name="T4" fmla="*/ 413 w 577"/>
                  <a:gd name="T5" fmla="*/ 412 h 717"/>
                  <a:gd name="T6" fmla="*/ 395 w 577"/>
                  <a:gd name="T7" fmla="*/ 405 h 717"/>
                  <a:gd name="T8" fmla="*/ 493 w 577"/>
                  <a:gd name="T9" fmla="*/ 157 h 717"/>
                  <a:gd name="T10" fmla="*/ 492 w 577"/>
                  <a:gd name="T11" fmla="*/ 157 h 717"/>
                  <a:gd name="T12" fmla="*/ 470 w 577"/>
                  <a:gd name="T13" fmla="*/ 106 h 717"/>
                  <a:gd name="T14" fmla="*/ 419 w 577"/>
                  <a:gd name="T15" fmla="*/ 128 h 717"/>
                  <a:gd name="T16" fmla="*/ 419 w 577"/>
                  <a:gd name="T17" fmla="*/ 128 h 717"/>
                  <a:gd name="T18" fmla="*/ 330 w 577"/>
                  <a:gd name="T19" fmla="*/ 354 h 717"/>
                  <a:gd name="T20" fmla="*/ 311 w 577"/>
                  <a:gd name="T21" fmla="*/ 347 h 717"/>
                  <a:gd name="T22" fmla="*/ 425 w 577"/>
                  <a:gd name="T23" fmla="*/ 59 h 717"/>
                  <a:gd name="T24" fmla="*/ 402 w 577"/>
                  <a:gd name="T25" fmla="*/ 8 h 717"/>
                  <a:gd name="T26" fmla="*/ 351 w 577"/>
                  <a:gd name="T27" fmla="*/ 30 h 717"/>
                  <a:gd name="T28" fmla="*/ 246 w 577"/>
                  <a:gd name="T29" fmla="*/ 296 h 717"/>
                  <a:gd name="T30" fmla="*/ 227 w 577"/>
                  <a:gd name="T31" fmla="*/ 289 h 717"/>
                  <a:gd name="T32" fmla="*/ 270 w 577"/>
                  <a:gd name="T33" fmla="*/ 182 h 717"/>
                  <a:gd name="T34" fmla="*/ 270 w 577"/>
                  <a:gd name="T35" fmla="*/ 51 h 717"/>
                  <a:gd name="T36" fmla="*/ 230 w 577"/>
                  <a:gd name="T37" fmla="*/ 11 h 717"/>
                  <a:gd name="T38" fmla="*/ 190 w 577"/>
                  <a:gd name="T39" fmla="*/ 51 h 717"/>
                  <a:gd name="T40" fmla="*/ 190 w 577"/>
                  <a:gd name="T41" fmla="*/ 167 h 717"/>
                  <a:gd name="T42" fmla="*/ 113 w 577"/>
                  <a:gd name="T43" fmla="*/ 363 h 717"/>
                  <a:gd name="T44" fmla="*/ 82 w 577"/>
                  <a:gd name="T45" fmla="*/ 202 h 717"/>
                  <a:gd name="T46" fmla="*/ 36 w 577"/>
                  <a:gd name="T47" fmla="*/ 171 h 717"/>
                  <a:gd name="T48" fmla="*/ 4 w 577"/>
                  <a:gd name="T49" fmla="*/ 217 h 717"/>
                  <a:gd name="T50" fmla="*/ 59 w 577"/>
                  <a:gd name="T51" fmla="*/ 500 h 717"/>
                  <a:gd name="T52" fmla="*/ 170 w 577"/>
                  <a:gd name="T53" fmla="*/ 649 h 717"/>
                  <a:gd name="T54" fmla="*/ 184 w 577"/>
                  <a:gd name="T55" fmla="*/ 717 h 717"/>
                  <a:gd name="T56" fmla="*/ 441 w 577"/>
                  <a:gd name="T57" fmla="*/ 679 h 717"/>
                  <a:gd name="T58" fmla="*/ 425 w 577"/>
                  <a:gd name="T59" fmla="*/ 599 h 717"/>
                  <a:gd name="T60" fmla="*/ 569 w 577"/>
                  <a:gd name="T61" fmla="*/ 234 h 717"/>
                  <a:gd name="T62" fmla="*/ 547 w 577"/>
                  <a:gd name="T63" fmla="*/ 182 h 7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577" h="717">
                    <a:moveTo>
                      <a:pt x="547" y="182"/>
                    </a:moveTo>
                    <a:cubicBezTo>
                      <a:pt x="526" y="174"/>
                      <a:pt x="503" y="184"/>
                      <a:pt x="495" y="205"/>
                    </a:cubicBezTo>
                    <a:cubicBezTo>
                      <a:pt x="413" y="412"/>
                      <a:pt x="413" y="412"/>
                      <a:pt x="413" y="412"/>
                    </a:cubicBezTo>
                    <a:cubicBezTo>
                      <a:pt x="395" y="405"/>
                      <a:pt x="395" y="405"/>
                      <a:pt x="395" y="405"/>
                    </a:cubicBezTo>
                    <a:cubicBezTo>
                      <a:pt x="493" y="157"/>
                      <a:pt x="493" y="157"/>
                      <a:pt x="493" y="157"/>
                    </a:cubicBezTo>
                    <a:cubicBezTo>
                      <a:pt x="492" y="157"/>
                      <a:pt x="492" y="157"/>
                      <a:pt x="492" y="157"/>
                    </a:cubicBezTo>
                    <a:cubicBezTo>
                      <a:pt x="500" y="137"/>
                      <a:pt x="490" y="114"/>
                      <a:pt x="470" y="106"/>
                    </a:cubicBezTo>
                    <a:cubicBezTo>
                      <a:pt x="450" y="98"/>
                      <a:pt x="427" y="108"/>
                      <a:pt x="419" y="128"/>
                    </a:cubicBezTo>
                    <a:cubicBezTo>
                      <a:pt x="419" y="128"/>
                      <a:pt x="419" y="128"/>
                      <a:pt x="419" y="128"/>
                    </a:cubicBezTo>
                    <a:cubicBezTo>
                      <a:pt x="330" y="354"/>
                      <a:pt x="330" y="354"/>
                      <a:pt x="330" y="354"/>
                    </a:cubicBezTo>
                    <a:cubicBezTo>
                      <a:pt x="311" y="347"/>
                      <a:pt x="311" y="347"/>
                      <a:pt x="311" y="347"/>
                    </a:cubicBezTo>
                    <a:cubicBezTo>
                      <a:pt x="425" y="59"/>
                      <a:pt x="425" y="59"/>
                      <a:pt x="425" y="59"/>
                    </a:cubicBezTo>
                    <a:cubicBezTo>
                      <a:pt x="433" y="39"/>
                      <a:pt x="423" y="16"/>
                      <a:pt x="402" y="8"/>
                    </a:cubicBezTo>
                    <a:cubicBezTo>
                      <a:pt x="382" y="0"/>
                      <a:pt x="359" y="10"/>
                      <a:pt x="351" y="30"/>
                    </a:cubicBezTo>
                    <a:cubicBezTo>
                      <a:pt x="246" y="296"/>
                      <a:pt x="246" y="296"/>
                      <a:pt x="246" y="296"/>
                    </a:cubicBezTo>
                    <a:cubicBezTo>
                      <a:pt x="227" y="289"/>
                      <a:pt x="227" y="289"/>
                      <a:pt x="227" y="289"/>
                    </a:cubicBezTo>
                    <a:cubicBezTo>
                      <a:pt x="270" y="182"/>
                      <a:pt x="270" y="182"/>
                      <a:pt x="270" y="182"/>
                    </a:cubicBezTo>
                    <a:cubicBezTo>
                      <a:pt x="270" y="51"/>
                      <a:pt x="270" y="51"/>
                      <a:pt x="270" y="51"/>
                    </a:cubicBezTo>
                    <a:cubicBezTo>
                      <a:pt x="270" y="29"/>
                      <a:pt x="252" y="11"/>
                      <a:pt x="230" y="11"/>
                    </a:cubicBezTo>
                    <a:cubicBezTo>
                      <a:pt x="208" y="11"/>
                      <a:pt x="190" y="29"/>
                      <a:pt x="190" y="51"/>
                    </a:cubicBezTo>
                    <a:cubicBezTo>
                      <a:pt x="190" y="167"/>
                      <a:pt x="190" y="167"/>
                      <a:pt x="190" y="167"/>
                    </a:cubicBezTo>
                    <a:cubicBezTo>
                      <a:pt x="113" y="363"/>
                      <a:pt x="113" y="363"/>
                      <a:pt x="113" y="363"/>
                    </a:cubicBezTo>
                    <a:cubicBezTo>
                      <a:pt x="82" y="202"/>
                      <a:pt x="82" y="202"/>
                      <a:pt x="82" y="202"/>
                    </a:cubicBezTo>
                    <a:cubicBezTo>
                      <a:pt x="78" y="181"/>
                      <a:pt x="57" y="167"/>
                      <a:pt x="36" y="171"/>
                    </a:cubicBezTo>
                    <a:cubicBezTo>
                      <a:pt x="14" y="175"/>
                      <a:pt x="0" y="196"/>
                      <a:pt x="4" y="217"/>
                    </a:cubicBezTo>
                    <a:cubicBezTo>
                      <a:pt x="59" y="500"/>
                      <a:pt x="59" y="500"/>
                      <a:pt x="59" y="500"/>
                    </a:cubicBezTo>
                    <a:cubicBezTo>
                      <a:pt x="170" y="649"/>
                      <a:pt x="170" y="649"/>
                      <a:pt x="170" y="649"/>
                    </a:cubicBezTo>
                    <a:cubicBezTo>
                      <a:pt x="184" y="717"/>
                      <a:pt x="184" y="717"/>
                      <a:pt x="184" y="717"/>
                    </a:cubicBezTo>
                    <a:cubicBezTo>
                      <a:pt x="441" y="679"/>
                      <a:pt x="441" y="679"/>
                      <a:pt x="441" y="679"/>
                    </a:cubicBezTo>
                    <a:cubicBezTo>
                      <a:pt x="425" y="599"/>
                      <a:pt x="425" y="599"/>
                      <a:pt x="425" y="599"/>
                    </a:cubicBezTo>
                    <a:cubicBezTo>
                      <a:pt x="569" y="234"/>
                      <a:pt x="569" y="234"/>
                      <a:pt x="569" y="234"/>
                    </a:cubicBezTo>
                    <a:cubicBezTo>
                      <a:pt x="577" y="214"/>
                      <a:pt x="567" y="190"/>
                      <a:pt x="547" y="182"/>
                    </a:cubicBezTo>
                  </a:path>
                </a:pathLst>
              </a:custGeom>
              <a:solidFill>
                <a:srgbClr val="FCB91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92" name="Freeform 85"/>
              <p:cNvSpPr>
                <a:spLocks/>
              </p:cNvSpPr>
              <p:nvPr/>
            </p:nvSpPr>
            <p:spPr bwMode="auto">
              <a:xfrm>
                <a:off x="3733801" y="5354638"/>
                <a:ext cx="430213" cy="536575"/>
              </a:xfrm>
              <a:custGeom>
                <a:avLst/>
                <a:gdLst>
                  <a:gd name="T0" fmla="*/ 542 w 577"/>
                  <a:gd name="T1" fmla="*/ 171 h 718"/>
                  <a:gd name="T2" fmla="*/ 495 w 577"/>
                  <a:gd name="T3" fmla="*/ 202 h 718"/>
                  <a:gd name="T4" fmla="*/ 464 w 577"/>
                  <a:gd name="T5" fmla="*/ 363 h 718"/>
                  <a:gd name="T6" fmla="*/ 387 w 577"/>
                  <a:gd name="T7" fmla="*/ 167 h 718"/>
                  <a:gd name="T8" fmla="*/ 387 w 577"/>
                  <a:gd name="T9" fmla="*/ 51 h 718"/>
                  <a:gd name="T10" fmla="*/ 347 w 577"/>
                  <a:gd name="T11" fmla="*/ 12 h 718"/>
                  <a:gd name="T12" fmla="*/ 308 w 577"/>
                  <a:gd name="T13" fmla="*/ 51 h 718"/>
                  <a:gd name="T14" fmla="*/ 308 w 577"/>
                  <a:gd name="T15" fmla="*/ 183 h 718"/>
                  <a:gd name="T16" fmla="*/ 350 w 577"/>
                  <a:gd name="T17" fmla="*/ 289 h 718"/>
                  <a:gd name="T18" fmla="*/ 331 w 577"/>
                  <a:gd name="T19" fmla="*/ 296 h 718"/>
                  <a:gd name="T20" fmla="*/ 227 w 577"/>
                  <a:gd name="T21" fmla="*/ 30 h 718"/>
                  <a:gd name="T22" fmla="*/ 175 w 577"/>
                  <a:gd name="T23" fmla="*/ 8 h 718"/>
                  <a:gd name="T24" fmla="*/ 153 w 577"/>
                  <a:gd name="T25" fmla="*/ 59 h 718"/>
                  <a:gd name="T26" fmla="*/ 266 w 577"/>
                  <a:gd name="T27" fmla="*/ 347 h 718"/>
                  <a:gd name="T28" fmla="*/ 248 w 577"/>
                  <a:gd name="T29" fmla="*/ 354 h 718"/>
                  <a:gd name="T30" fmla="*/ 159 w 577"/>
                  <a:gd name="T31" fmla="*/ 129 h 718"/>
                  <a:gd name="T32" fmla="*/ 159 w 577"/>
                  <a:gd name="T33" fmla="*/ 129 h 718"/>
                  <a:gd name="T34" fmla="*/ 107 w 577"/>
                  <a:gd name="T35" fmla="*/ 106 h 718"/>
                  <a:gd name="T36" fmla="*/ 85 w 577"/>
                  <a:gd name="T37" fmla="*/ 158 h 718"/>
                  <a:gd name="T38" fmla="*/ 85 w 577"/>
                  <a:gd name="T39" fmla="*/ 158 h 718"/>
                  <a:gd name="T40" fmla="*/ 182 w 577"/>
                  <a:gd name="T41" fmla="*/ 405 h 718"/>
                  <a:gd name="T42" fmla="*/ 164 w 577"/>
                  <a:gd name="T43" fmla="*/ 412 h 718"/>
                  <a:gd name="T44" fmla="*/ 82 w 577"/>
                  <a:gd name="T45" fmla="*/ 205 h 718"/>
                  <a:gd name="T46" fmla="*/ 31 w 577"/>
                  <a:gd name="T47" fmla="*/ 183 h 718"/>
                  <a:gd name="T48" fmla="*/ 8 w 577"/>
                  <a:gd name="T49" fmla="*/ 234 h 718"/>
                  <a:gd name="T50" fmla="*/ 152 w 577"/>
                  <a:gd name="T51" fmla="*/ 599 h 718"/>
                  <a:gd name="T52" fmla="*/ 129 w 577"/>
                  <a:gd name="T53" fmla="*/ 678 h 718"/>
                  <a:gd name="T54" fmla="*/ 393 w 577"/>
                  <a:gd name="T55" fmla="*/ 718 h 718"/>
                  <a:gd name="T56" fmla="*/ 407 w 577"/>
                  <a:gd name="T57" fmla="*/ 649 h 718"/>
                  <a:gd name="T58" fmla="*/ 518 w 577"/>
                  <a:gd name="T59" fmla="*/ 501 h 718"/>
                  <a:gd name="T60" fmla="*/ 573 w 577"/>
                  <a:gd name="T61" fmla="*/ 218 h 718"/>
                  <a:gd name="T62" fmla="*/ 542 w 577"/>
                  <a:gd name="T63" fmla="*/ 171 h 7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577" h="718">
                    <a:moveTo>
                      <a:pt x="542" y="171"/>
                    </a:moveTo>
                    <a:cubicBezTo>
                      <a:pt x="520" y="167"/>
                      <a:pt x="499" y="181"/>
                      <a:pt x="495" y="202"/>
                    </a:cubicBezTo>
                    <a:cubicBezTo>
                      <a:pt x="464" y="363"/>
                      <a:pt x="464" y="363"/>
                      <a:pt x="464" y="363"/>
                    </a:cubicBezTo>
                    <a:cubicBezTo>
                      <a:pt x="387" y="167"/>
                      <a:pt x="387" y="167"/>
                      <a:pt x="387" y="167"/>
                    </a:cubicBezTo>
                    <a:cubicBezTo>
                      <a:pt x="387" y="51"/>
                      <a:pt x="387" y="51"/>
                      <a:pt x="387" y="51"/>
                    </a:cubicBezTo>
                    <a:cubicBezTo>
                      <a:pt x="387" y="30"/>
                      <a:pt x="369" y="12"/>
                      <a:pt x="347" y="12"/>
                    </a:cubicBezTo>
                    <a:cubicBezTo>
                      <a:pt x="326" y="12"/>
                      <a:pt x="308" y="30"/>
                      <a:pt x="308" y="51"/>
                    </a:cubicBezTo>
                    <a:cubicBezTo>
                      <a:pt x="308" y="183"/>
                      <a:pt x="308" y="183"/>
                      <a:pt x="308" y="183"/>
                    </a:cubicBezTo>
                    <a:cubicBezTo>
                      <a:pt x="350" y="289"/>
                      <a:pt x="350" y="289"/>
                      <a:pt x="350" y="289"/>
                    </a:cubicBezTo>
                    <a:cubicBezTo>
                      <a:pt x="331" y="296"/>
                      <a:pt x="331" y="296"/>
                      <a:pt x="331" y="296"/>
                    </a:cubicBezTo>
                    <a:cubicBezTo>
                      <a:pt x="227" y="30"/>
                      <a:pt x="227" y="30"/>
                      <a:pt x="227" y="30"/>
                    </a:cubicBezTo>
                    <a:cubicBezTo>
                      <a:pt x="219" y="10"/>
                      <a:pt x="195" y="0"/>
                      <a:pt x="175" y="8"/>
                    </a:cubicBezTo>
                    <a:cubicBezTo>
                      <a:pt x="155" y="16"/>
                      <a:pt x="145" y="39"/>
                      <a:pt x="153" y="59"/>
                    </a:cubicBezTo>
                    <a:cubicBezTo>
                      <a:pt x="266" y="347"/>
                      <a:pt x="266" y="347"/>
                      <a:pt x="266" y="347"/>
                    </a:cubicBezTo>
                    <a:cubicBezTo>
                      <a:pt x="248" y="354"/>
                      <a:pt x="248" y="354"/>
                      <a:pt x="248" y="354"/>
                    </a:cubicBezTo>
                    <a:cubicBezTo>
                      <a:pt x="159" y="129"/>
                      <a:pt x="159" y="129"/>
                      <a:pt x="159" y="129"/>
                    </a:cubicBezTo>
                    <a:cubicBezTo>
                      <a:pt x="159" y="129"/>
                      <a:pt x="159" y="129"/>
                      <a:pt x="159" y="129"/>
                    </a:cubicBezTo>
                    <a:cubicBezTo>
                      <a:pt x="151" y="108"/>
                      <a:pt x="128" y="98"/>
                      <a:pt x="107" y="106"/>
                    </a:cubicBezTo>
                    <a:cubicBezTo>
                      <a:pt x="87" y="114"/>
                      <a:pt x="77" y="137"/>
                      <a:pt x="85" y="158"/>
                    </a:cubicBezTo>
                    <a:cubicBezTo>
                      <a:pt x="85" y="158"/>
                      <a:pt x="85" y="158"/>
                      <a:pt x="85" y="158"/>
                    </a:cubicBezTo>
                    <a:cubicBezTo>
                      <a:pt x="182" y="405"/>
                      <a:pt x="182" y="405"/>
                      <a:pt x="182" y="405"/>
                    </a:cubicBezTo>
                    <a:cubicBezTo>
                      <a:pt x="164" y="412"/>
                      <a:pt x="164" y="412"/>
                      <a:pt x="164" y="412"/>
                    </a:cubicBezTo>
                    <a:cubicBezTo>
                      <a:pt x="82" y="205"/>
                      <a:pt x="82" y="205"/>
                      <a:pt x="82" y="205"/>
                    </a:cubicBezTo>
                    <a:cubicBezTo>
                      <a:pt x="74" y="185"/>
                      <a:pt x="51" y="175"/>
                      <a:pt x="31" y="183"/>
                    </a:cubicBezTo>
                    <a:cubicBezTo>
                      <a:pt x="10" y="191"/>
                      <a:pt x="0" y="214"/>
                      <a:pt x="8" y="234"/>
                    </a:cubicBezTo>
                    <a:cubicBezTo>
                      <a:pt x="152" y="599"/>
                      <a:pt x="152" y="599"/>
                      <a:pt x="152" y="599"/>
                    </a:cubicBezTo>
                    <a:cubicBezTo>
                      <a:pt x="129" y="678"/>
                      <a:pt x="129" y="678"/>
                      <a:pt x="129" y="678"/>
                    </a:cubicBezTo>
                    <a:cubicBezTo>
                      <a:pt x="393" y="718"/>
                      <a:pt x="393" y="718"/>
                      <a:pt x="393" y="718"/>
                    </a:cubicBezTo>
                    <a:cubicBezTo>
                      <a:pt x="407" y="649"/>
                      <a:pt x="407" y="649"/>
                      <a:pt x="407" y="649"/>
                    </a:cubicBezTo>
                    <a:cubicBezTo>
                      <a:pt x="518" y="501"/>
                      <a:pt x="518" y="501"/>
                      <a:pt x="518" y="501"/>
                    </a:cubicBezTo>
                    <a:cubicBezTo>
                      <a:pt x="573" y="218"/>
                      <a:pt x="573" y="218"/>
                      <a:pt x="573" y="218"/>
                    </a:cubicBezTo>
                    <a:cubicBezTo>
                      <a:pt x="577" y="196"/>
                      <a:pt x="563" y="175"/>
                      <a:pt x="542" y="171"/>
                    </a:cubicBezTo>
                  </a:path>
                </a:pathLst>
              </a:custGeom>
              <a:solidFill>
                <a:srgbClr val="FCB91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93" name="Freeform 86"/>
              <p:cNvSpPr>
                <a:spLocks/>
              </p:cNvSpPr>
              <p:nvPr/>
            </p:nvSpPr>
            <p:spPr bwMode="auto">
              <a:xfrm>
                <a:off x="3773488" y="5859463"/>
                <a:ext cx="274638" cy="155575"/>
              </a:xfrm>
              <a:custGeom>
                <a:avLst/>
                <a:gdLst>
                  <a:gd name="T0" fmla="*/ 0 w 173"/>
                  <a:gd name="T1" fmla="*/ 98 h 98"/>
                  <a:gd name="T2" fmla="*/ 151 w 173"/>
                  <a:gd name="T3" fmla="*/ 98 h 98"/>
                  <a:gd name="T4" fmla="*/ 173 w 173"/>
                  <a:gd name="T5" fmla="*/ 22 h 98"/>
                  <a:gd name="T6" fmla="*/ 29 w 173"/>
                  <a:gd name="T7" fmla="*/ 0 h 98"/>
                  <a:gd name="T8" fmla="*/ 0 w 173"/>
                  <a:gd name="T9" fmla="*/ 98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3" h="98">
                    <a:moveTo>
                      <a:pt x="0" y="98"/>
                    </a:moveTo>
                    <a:lnTo>
                      <a:pt x="151" y="98"/>
                    </a:lnTo>
                    <a:lnTo>
                      <a:pt x="173" y="22"/>
                    </a:lnTo>
                    <a:lnTo>
                      <a:pt x="29" y="0"/>
                    </a:lnTo>
                    <a:lnTo>
                      <a:pt x="0" y="98"/>
                    </a:lnTo>
                    <a:close/>
                  </a:path>
                </a:pathLst>
              </a:custGeom>
              <a:solidFill>
                <a:srgbClr val="FCED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94" name="Freeform 87"/>
              <p:cNvSpPr>
                <a:spLocks/>
              </p:cNvSpPr>
              <p:nvPr/>
            </p:nvSpPr>
            <p:spPr bwMode="auto">
              <a:xfrm>
                <a:off x="4513263" y="5938838"/>
                <a:ext cx="249238" cy="76200"/>
              </a:xfrm>
              <a:custGeom>
                <a:avLst/>
                <a:gdLst>
                  <a:gd name="T0" fmla="*/ 0 w 157"/>
                  <a:gd name="T1" fmla="*/ 22 h 48"/>
                  <a:gd name="T2" fmla="*/ 7 w 157"/>
                  <a:gd name="T3" fmla="*/ 48 h 48"/>
                  <a:gd name="T4" fmla="*/ 157 w 157"/>
                  <a:gd name="T5" fmla="*/ 48 h 48"/>
                  <a:gd name="T6" fmla="*/ 143 w 157"/>
                  <a:gd name="T7" fmla="*/ 0 h 48"/>
                  <a:gd name="T8" fmla="*/ 0 w 157"/>
                  <a:gd name="T9" fmla="*/ 22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7" h="48">
                    <a:moveTo>
                      <a:pt x="0" y="22"/>
                    </a:moveTo>
                    <a:lnTo>
                      <a:pt x="7" y="48"/>
                    </a:lnTo>
                    <a:lnTo>
                      <a:pt x="157" y="48"/>
                    </a:lnTo>
                    <a:lnTo>
                      <a:pt x="143" y="0"/>
                    </a:lnTo>
                    <a:lnTo>
                      <a:pt x="0" y="22"/>
                    </a:lnTo>
                    <a:close/>
                  </a:path>
                </a:pathLst>
              </a:custGeom>
              <a:solidFill>
                <a:srgbClr val="FCED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5" name="Rectangle 8"/>
              <p:cNvSpPr>
                <a:spLocks noChangeArrowheads="1"/>
              </p:cNvSpPr>
              <p:nvPr/>
            </p:nvSpPr>
            <p:spPr bwMode="auto">
              <a:xfrm>
                <a:off x="3562351" y="4010026"/>
                <a:ext cx="1349375" cy="78105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sp>
          <p:nvSpPr>
            <p:cNvPr id="120" name="Rectangle 97"/>
            <p:cNvSpPr>
              <a:spLocks noChangeArrowheads="1"/>
            </p:cNvSpPr>
            <p:nvPr/>
          </p:nvSpPr>
          <p:spPr bwMode="auto">
            <a:xfrm>
              <a:off x="2548185" y="4337375"/>
              <a:ext cx="925513" cy="33795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Start coding</a:t>
              </a:r>
            </a:p>
          </p:txBody>
        </p:sp>
      </p:grpSp>
      <p:sp>
        <p:nvSpPr>
          <p:cNvPr id="126" name="Rectangle 140"/>
          <p:cNvSpPr>
            <a:spLocks noChangeArrowheads="1"/>
          </p:cNvSpPr>
          <p:nvPr/>
        </p:nvSpPr>
        <p:spPr bwMode="auto">
          <a:xfrm>
            <a:off x="7599594" y="1825057"/>
            <a:ext cx="336839" cy="388202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27" name="Rectangle 141"/>
          <p:cNvSpPr>
            <a:spLocks noChangeArrowheads="1"/>
          </p:cNvSpPr>
          <p:nvPr/>
        </p:nvSpPr>
        <p:spPr bwMode="auto">
          <a:xfrm>
            <a:off x="7923780" y="1828383"/>
            <a:ext cx="2769361" cy="384831"/>
          </a:xfrm>
          <a:prstGeom prst="rect">
            <a:avLst/>
          </a:prstGeom>
          <a:solidFill>
            <a:srgbClr val="F5F5F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microsoft.com/cognitive</a:t>
            </a:r>
          </a:p>
        </p:txBody>
      </p:sp>
    </p:spTree>
    <p:extLst>
      <p:ext uri="{BB962C8B-B14F-4D97-AF65-F5344CB8AC3E}">
        <p14:creationId xmlns:p14="http://schemas.microsoft.com/office/powerpoint/2010/main" val="3970014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55637" y="1897062"/>
            <a:ext cx="11504614" cy="2362200"/>
          </a:xfrm>
        </p:spPr>
        <p:txBody>
          <a:bodyPr bIns="91440"/>
          <a:lstStyle/>
          <a:p>
            <a:pPr>
              <a:lnSpc>
                <a:spcPct val="100000"/>
              </a:lnSpc>
            </a:pPr>
            <a:r>
              <a:rPr lang="en-US" sz="6000" b="1" dirty="0"/>
              <a:t>Cognitive Services </a:t>
            </a:r>
            <a:r>
              <a:rPr lang="en-US" dirty="0"/>
              <a:t/>
            </a:r>
            <a:br>
              <a:rPr lang="en-US" dirty="0"/>
            </a:br>
            <a:r>
              <a:rPr lang="en-US" sz="4000" dirty="0"/>
              <a:t>Build smarter, more engaging experiences with knowledge &amp; intelligence services from Microsoft.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655637" y="4864145"/>
            <a:ext cx="3657536" cy="913607"/>
          </a:xfrm>
        </p:spPr>
        <p:txBody>
          <a:bodyPr/>
          <a:lstStyle/>
          <a:p>
            <a:r>
              <a:rPr lang="en-US" sz="2600" dirty="0"/>
              <a:t>John Psaroudakis</a:t>
            </a:r>
          </a:p>
          <a:p>
            <a:r>
              <a:rPr lang="en-US" sz="2400" dirty="0"/>
              <a:t>Program Manager, Bing </a:t>
            </a:r>
          </a:p>
          <a:p>
            <a:endParaRPr lang="en-US" sz="260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8504238" y="266678"/>
            <a:ext cx="3656013" cy="572464"/>
          </a:xfrm>
        </p:spPr>
        <p:txBody>
          <a:bodyPr/>
          <a:lstStyle/>
          <a:p>
            <a:r>
              <a:rPr lang="en-US" dirty="0" smtClean="0"/>
              <a:t>B855</a:t>
            </a:r>
            <a:endParaRPr lang="en-US" dirty="0"/>
          </a:p>
        </p:txBody>
      </p:sp>
      <p:sp>
        <p:nvSpPr>
          <p:cNvPr id="8" name="Text Placeholder 4"/>
          <p:cNvSpPr txBox="1">
            <a:spLocks/>
          </p:cNvSpPr>
          <p:nvPr/>
        </p:nvSpPr>
        <p:spPr>
          <a:xfrm>
            <a:off x="4313173" y="4864145"/>
            <a:ext cx="3657536" cy="837407"/>
          </a:xfrm>
          <a:prstGeom prst="rect">
            <a:avLst/>
          </a:prstGeom>
          <a:noFill/>
        </p:spPr>
        <p:txBody>
          <a:bodyPr vert="horz" wrap="square" lIns="146304" tIns="109728" rIns="146304" bIns="109728" rtlCol="0">
            <a:no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200" kern="1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91000">
                      <a:srgbClr val="FFFFFF"/>
                    </a:gs>
                    <a:gs pos="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Ryan Galgon</a:t>
            </a:r>
          </a:p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91000">
                      <a:srgbClr val="FFFFFF"/>
                    </a:gs>
                    <a:gs pos="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Sr. Program Manager, TnR </a:t>
            </a:r>
          </a:p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endParaRPr kumimoji="0" lang="en-US" sz="2600" b="0" i="0" u="none" strike="noStrike" kern="1200" cap="none" spc="0" normalizeH="0" baseline="0" noProof="0" dirty="0">
              <a:ln>
                <a:noFill/>
              </a:ln>
              <a:gradFill>
                <a:gsLst>
                  <a:gs pos="91000">
                    <a:srgbClr val="FFFFFF"/>
                  </a:gs>
                  <a:gs pos="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9" name="Text Placeholder 4"/>
          <p:cNvSpPr txBox="1">
            <a:spLocks/>
          </p:cNvSpPr>
          <p:nvPr/>
        </p:nvSpPr>
        <p:spPr>
          <a:xfrm>
            <a:off x="8119511" y="4864145"/>
            <a:ext cx="3813659" cy="837407"/>
          </a:xfrm>
          <a:prstGeom prst="rect">
            <a:avLst/>
          </a:prstGeom>
          <a:noFill/>
        </p:spPr>
        <p:txBody>
          <a:bodyPr vert="horz" wrap="square" lIns="146304" tIns="109728" rIns="146304" bIns="109728" rtlCol="0">
            <a:no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200" kern="1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91000">
                      <a:srgbClr val="FFFFFF"/>
                    </a:gs>
                    <a:gs pos="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Mike Hall</a:t>
            </a:r>
          </a:p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91000">
                      <a:srgbClr val="FFFFFF"/>
                    </a:gs>
                    <a:gs pos="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Principal SW Architect, TnR </a:t>
            </a:r>
          </a:p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endParaRPr kumimoji="0" lang="en-US" sz="2600" b="0" i="0" u="none" strike="noStrike" kern="1200" cap="none" spc="0" normalizeH="0" baseline="0" noProof="0" dirty="0">
              <a:ln>
                <a:noFill/>
              </a:ln>
              <a:gradFill>
                <a:gsLst>
                  <a:gs pos="91000">
                    <a:srgbClr val="FFFFFF"/>
                  </a:gs>
                  <a:gs pos="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34185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411"/>
    </mc:Choice>
    <mc:Fallback xmlns="">
      <p:transition advTm="1411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74245" y="2833033"/>
            <a:ext cx="10644592" cy="1181862"/>
          </a:xfrm>
        </p:spPr>
        <p:txBody>
          <a:bodyPr/>
          <a:lstStyle/>
          <a:p>
            <a:r>
              <a:rPr lang="en-US" dirty="0"/>
              <a:t>Translator</a:t>
            </a:r>
          </a:p>
        </p:txBody>
      </p:sp>
    </p:spTree>
    <p:extLst>
      <p:ext uri="{BB962C8B-B14F-4D97-AF65-F5344CB8AC3E}">
        <p14:creationId xmlns:p14="http://schemas.microsoft.com/office/powerpoint/2010/main" val="3013614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275481" y="1213175"/>
            <a:ext cx="11885514" cy="531124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NEW:</a:t>
            </a:r>
          </a:p>
          <a:p>
            <a:pPr lvl="1"/>
            <a:r>
              <a:rPr lang="en-US" dirty="0"/>
              <a:t>Translate speech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dirty="0"/>
              <a:t>Not NEW</a:t>
            </a:r>
            <a:r>
              <a:rPr lang="en-US" i="1" dirty="0"/>
              <a:t> </a:t>
            </a:r>
            <a:r>
              <a:rPr lang="en-US" dirty="0"/>
              <a:t>- but still very useful:</a:t>
            </a:r>
          </a:p>
          <a:p>
            <a:pPr lvl="1"/>
            <a:r>
              <a:rPr lang="en-US" dirty="0"/>
              <a:t>Translate text between 50 languages, any to any</a:t>
            </a:r>
          </a:p>
          <a:p>
            <a:pPr lvl="1"/>
            <a:r>
              <a:rPr lang="en-US" dirty="0"/>
              <a:t>Highly customizable translation</a:t>
            </a:r>
          </a:p>
          <a:p>
            <a:pPr lvl="2"/>
            <a:r>
              <a:rPr lang="en-US" dirty="0"/>
              <a:t>Collaborative methods for engaging the community to improve translation</a:t>
            </a:r>
          </a:p>
          <a:p>
            <a:pPr lvl="2"/>
            <a:r>
              <a:rPr lang="en-US" dirty="0"/>
              <a:t>Self-service custom training, using your previously translated documents</a:t>
            </a:r>
          </a:p>
          <a:p>
            <a:pPr lvl="1"/>
            <a:r>
              <a:rPr lang="en-US" dirty="0"/>
              <a:t>AJAX, REST and SOAP interface</a:t>
            </a:r>
          </a:p>
          <a:p>
            <a:pPr lvl="1"/>
            <a:r>
              <a:rPr lang="en-US" dirty="0"/>
              <a:t>Methods:</a:t>
            </a:r>
          </a:p>
          <a:p>
            <a:pPr lvl="2"/>
            <a:r>
              <a:rPr lang="en-US" dirty="0"/>
              <a:t>Translate, Detect, Speak, </a:t>
            </a:r>
            <a:r>
              <a:rPr lang="en-US" dirty="0" err="1"/>
              <a:t>AddTranslation</a:t>
            </a:r>
            <a:r>
              <a:rPr lang="en-US" dirty="0"/>
              <a:t>, </a:t>
            </a:r>
            <a:r>
              <a:rPr lang="en-US" dirty="0" err="1"/>
              <a:t>GetTranslations</a:t>
            </a:r>
            <a:r>
              <a:rPr lang="en-US" dirty="0"/>
              <a:t>, </a:t>
            </a:r>
            <a:r>
              <a:rPr lang="en-US" dirty="0" err="1"/>
              <a:t>BreakSentences</a:t>
            </a:r>
            <a:endParaRPr lang="en-US" dirty="0"/>
          </a:p>
          <a:p>
            <a:pPr lvl="2"/>
            <a:r>
              <a:rPr lang="en-US" dirty="0"/>
              <a:t>Array variants of the above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Translator API</a:t>
            </a:r>
          </a:p>
        </p:txBody>
      </p:sp>
    </p:spTree>
    <p:extLst>
      <p:ext uri="{BB962C8B-B14F-4D97-AF65-F5344CB8AC3E}">
        <p14:creationId xmlns:p14="http://schemas.microsoft.com/office/powerpoint/2010/main" val="3324341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74245" y="2833033"/>
            <a:ext cx="3253192" cy="1181862"/>
          </a:xfrm>
        </p:spPr>
        <p:txBody>
          <a:bodyPr/>
          <a:lstStyle/>
          <a:p>
            <a:r>
              <a:rPr lang="en-US" dirty="0"/>
              <a:t>Demo</a:t>
            </a:r>
          </a:p>
        </p:txBody>
      </p:sp>
      <p:grpSp>
        <p:nvGrpSpPr>
          <p:cNvPr id="97" name="Group 96"/>
          <p:cNvGrpSpPr/>
          <p:nvPr/>
        </p:nvGrpSpPr>
        <p:grpSpPr>
          <a:xfrm>
            <a:off x="7056437" y="1058862"/>
            <a:ext cx="4187064" cy="5029200"/>
            <a:chOff x="3322638" y="3649663"/>
            <a:chExt cx="1828800" cy="2365375"/>
          </a:xfrm>
        </p:grpSpPr>
        <p:sp>
          <p:nvSpPr>
            <p:cNvPr id="11" name="AutoShape 3"/>
            <p:cNvSpPr>
              <a:spLocks noChangeAspect="1" noChangeArrowheads="1" noTextEdit="1"/>
            </p:cNvSpPr>
            <p:nvPr/>
          </p:nvSpPr>
          <p:spPr bwMode="auto">
            <a:xfrm>
              <a:off x="3322638" y="3649663"/>
              <a:ext cx="1828800" cy="2365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3322638" y="3649663"/>
              <a:ext cx="1828800" cy="1495425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" name="Rectangle 6"/>
            <p:cNvSpPr>
              <a:spLocks noChangeArrowheads="1"/>
            </p:cNvSpPr>
            <p:nvPr/>
          </p:nvSpPr>
          <p:spPr bwMode="auto">
            <a:xfrm>
              <a:off x="3322638" y="5145088"/>
              <a:ext cx="1828800" cy="869950"/>
            </a:xfrm>
            <a:prstGeom prst="rect">
              <a:avLst/>
            </a:prstGeom>
            <a:solidFill>
              <a:srgbClr val="00B1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" name="Freeform 7"/>
            <p:cNvSpPr>
              <a:spLocks/>
            </p:cNvSpPr>
            <p:nvPr/>
          </p:nvSpPr>
          <p:spPr bwMode="auto">
            <a:xfrm>
              <a:off x="3468688" y="3913188"/>
              <a:ext cx="1538288" cy="1231900"/>
            </a:xfrm>
            <a:custGeom>
              <a:avLst/>
              <a:gdLst>
                <a:gd name="T0" fmla="*/ 969 w 969"/>
                <a:gd name="T1" fmla="*/ 615 h 776"/>
                <a:gd name="T2" fmla="*/ 969 w 969"/>
                <a:gd name="T3" fmla="*/ 0 h 776"/>
                <a:gd name="T4" fmla="*/ 0 w 969"/>
                <a:gd name="T5" fmla="*/ 0 h 776"/>
                <a:gd name="T6" fmla="*/ 0 w 969"/>
                <a:gd name="T7" fmla="*/ 615 h 776"/>
                <a:gd name="T8" fmla="*/ 459 w 969"/>
                <a:gd name="T9" fmla="*/ 650 h 776"/>
                <a:gd name="T10" fmla="*/ 440 w 969"/>
                <a:gd name="T11" fmla="*/ 755 h 776"/>
                <a:gd name="T12" fmla="*/ 322 w 969"/>
                <a:gd name="T13" fmla="*/ 755 h 776"/>
                <a:gd name="T14" fmla="*/ 322 w 969"/>
                <a:gd name="T15" fmla="*/ 776 h 776"/>
                <a:gd name="T16" fmla="*/ 647 w 969"/>
                <a:gd name="T17" fmla="*/ 776 h 776"/>
                <a:gd name="T18" fmla="*/ 647 w 969"/>
                <a:gd name="T19" fmla="*/ 755 h 776"/>
                <a:gd name="T20" fmla="*/ 529 w 969"/>
                <a:gd name="T21" fmla="*/ 755 h 776"/>
                <a:gd name="T22" fmla="*/ 510 w 969"/>
                <a:gd name="T23" fmla="*/ 650 h 776"/>
                <a:gd name="T24" fmla="*/ 969 w 969"/>
                <a:gd name="T25" fmla="*/ 615 h 7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69" h="776">
                  <a:moveTo>
                    <a:pt x="969" y="615"/>
                  </a:moveTo>
                  <a:lnTo>
                    <a:pt x="969" y="0"/>
                  </a:lnTo>
                  <a:lnTo>
                    <a:pt x="0" y="0"/>
                  </a:lnTo>
                  <a:lnTo>
                    <a:pt x="0" y="615"/>
                  </a:lnTo>
                  <a:lnTo>
                    <a:pt x="459" y="650"/>
                  </a:lnTo>
                  <a:lnTo>
                    <a:pt x="440" y="755"/>
                  </a:lnTo>
                  <a:lnTo>
                    <a:pt x="322" y="755"/>
                  </a:lnTo>
                  <a:lnTo>
                    <a:pt x="322" y="776"/>
                  </a:lnTo>
                  <a:lnTo>
                    <a:pt x="647" y="776"/>
                  </a:lnTo>
                  <a:lnTo>
                    <a:pt x="647" y="755"/>
                  </a:lnTo>
                  <a:lnTo>
                    <a:pt x="529" y="755"/>
                  </a:lnTo>
                  <a:lnTo>
                    <a:pt x="510" y="650"/>
                  </a:lnTo>
                  <a:lnTo>
                    <a:pt x="969" y="61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" name="Rectangle 15"/>
            <p:cNvSpPr>
              <a:spLocks noChangeArrowheads="1"/>
            </p:cNvSpPr>
            <p:nvPr/>
          </p:nvSpPr>
          <p:spPr bwMode="auto">
            <a:xfrm>
              <a:off x="4168776" y="4273551"/>
              <a:ext cx="30163" cy="30163"/>
            </a:xfrm>
            <a:prstGeom prst="rect">
              <a:avLst/>
            </a:prstGeom>
            <a:solidFill>
              <a:srgbClr val="FCED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4" name="Rectangle 17"/>
            <p:cNvSpPr>
              <a:spLocks noChangeArrowheads="1"/>
            </p:cNvSpPr>
            <p:nvPr/>
          </p:nvSpPr>
          <p:spPr bwMode="auto">
            <a:xfrm>
              <a:off x="4168776" y="4344988"/>
              <a:ext cx="30163" cy="31750"/>
            </a:xfrm>
            <a:prstGeom prst="rect">
              <a:avLst/>
            </a:prstGeom>
            <a:solidFill>
              <a:srgbClr val="76BB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" name="Rectangle 20"/>
            <p:cNvSpPr>
              <a:spLocks noChangeArrowheads="1"/>
            </p:cNvSpPr>
            <p:nvPr/>
          </p:nvSpPr>
          <p:spPr bwMode="auto">
            <a:xfrm>
              <a:off x="4203701" y="4273551"/>
              <a:ext cx="31750" cy="30163"/>
            </a:xfrm>
            <a:prstGeom prst="rect">
              <a:avLst/>
            </a:prstGeom>
            <a:solidFill>
              <a:srgbClr val="FCED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" name="Rectangle 21"/>
            <p:cNvSpPr>
              <a:spLocks noChangeArrowheads="1"/>
            </p:cNvSpPr>
            <p:nvPr/>
          </p:nvSpPr>
          <p:spPr bwMode="auto">
            <a:xfrm>
              <a:off x="4240213" y="4273551"/>
              <a:ext cx="31750" cy="30163"/>
            </a:xfrm>
            <a:prstGeom prst="rect">
              <a:avLst/>
            </a:prstGeom>
            <a:solidFill>
              <a:srgbClr val="FCED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" name="Rectangle 25"/>
            <p:cNvSpPr>
              <a:spLocks noChangeArrowheads="1"/>
            </p:cNvSpPr>
            <p:nvPr/>
          </p:nvSpPr>
          <p:spPr bwMode="auto">
            <a:xfrm>
              <a:off x="4275138" y="4308476"/>
              <a:ext cx="31750" cy="31750"/>
            </a:xfrm>
            <a:prstGeom prst="rect">
              <a:avLst/>
            </a:prstGeom>
            <a:solidFill>
              <a:srgbClr val="76BB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4" name="Rectangle 27"/>
            <p:cNvSpPr>
              <a:spLocks noChangeArrowheads="1"/>
            </p:cNvSpPr>
            <p:nvPr/>
          </p:nvSpPr>
          <p:spPr bwMode="auto">
            <a:xfrm>
              <a:off x="4275138" y="4379913"/>
              <a:ext cx="31750" cy="31750"/>
            </a:xfrm>
            <a:prstGeom prst="rect">
              <a:avLst/>
            </a:prstGeom>
            <a:solidFill>
              <a:srgbClr val="76BB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" name="Rectangle 28"/>
            <p:cNvSpPr>
              <a:spLocks noChangeArrowheads="1"/>
            </p:cNvSpPr>
            <p:nvPr/>
          </p:nvSpPr>
          <p:spPr bwMode="auto">
            <a:xfrm>
              <a:off x="4275138" y="4416426"/>
              <a:ext cx="31750" cy="30163"/>
            </a:xfrm>
            <a:prstGeom prst="rect">
              <a:avLst/>
            </a:prstGeom>
            <a:solidFill>
              <a:srgbClr val="76BB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6" name="Rectangle 29"/>
            <p:cNvSpPr>
              <a:spLocks noChangeArrowheads="1"/>
            </p:cNvSpPr>
            <p:nvPr/>
          </p:nvSpPr>
          <p:spPr bwMode="auto">
            <a:xfrm>
              <a:off x="3594101" y="5226051"/>
              <a:ext cx="1287463" cy="387350"/>
            </a:xfrm>
            <a:prstGeom prst="rect">
              <a:avLst/>
            </a:prstGeom>
            <a:solidFill>
              <a:srgbClr val="0082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7" name="Rectangle 30"/>
            <p:cNvSpPr>
              <a:spLocks noChangeArrowheads="1"/>
            </p:cNvSpPr>
            <p:nvPr/>
          </p:nvSpPr>
          <p:spPr bwMode="auto">
            <a:xfrm>
              <a:off x="3644901" y="5267326"/>
              <a:ext cx="50800" cy="50800"/>
            </a:xfrm>
            <a:prstGeom prst="rect">
              <a:avLst/>
            </a:prstGeom>
            <a:solidFill>
              <a:srgbClr val="00B1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8" name="Rectangle 31"/>
            <p:cNvSpPr>
              <a:spLocks noChangeArrowheads="1"/>
            </p:cNvSpPr>
            <p:nvPr/>
          </p:nvSpPr>
          <p:spPr bwMode="auto">
            <a:xfrm>
              <a:off x="3725863" y="5267326"/>
              <a:ext cx="50800" cy="50800"/>
            </a:xfrm>
            <a:prstGeom prst="rect">
              <a:avLst/>
            </a:prstGeom>
            <a:solidFill>
              <a:srgbClr val="00B1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9" name="Rectangle 32"/>
            <p:cNvSpPr>
              <a:spLocks noChangeArrowheads="1"/>
            </p:cNvSpPr>
            <p:nvPr/>
          </p:nvSpPr>
          <p:spPr bwMode="auto">
            <a:xfrm>
              <a:off x="3806826" y="5267326"/>
              <a:ext cx="50800" cy="50800"/>
            </a:xfrm>
            <a:prstGeom prst="rect">
              <a:avLst/>
            </a:prstGeom>
            <a:solidFill>
              <a:srgbClr val="00B1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3887788" y="5267326"/>
              <a:ext cx="50800" cy="50800"/>
            </a:xfrm>
            <a:prstGeom prst="rect">
              <a:avLst/>
            </a:prstGeom>
            <a:solidFill>
              <a:srgbClr val="00B1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1" name="Rectangle 34"/>
            <p:cNvSpPr>
              <a:spLocks noChangeArrowheads="1"/>
            </p:cNvSpPr>
            <p:nvPr/>
          </p:nvSpPr>
          <p:spPr bwMode="auto">
            <a:xfrm>
              <a:off x="3968751" y="5267326"/>
              <a:ext cx="50800" cy="50800"/>
            </a:xfrm>
            <a:prstGeom prst="rect">
              <a:avLst/>
            </a:prstGeom>
            <a:solidFill>
              <a:srgbClr val="00B1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2" name="Rectangle 35"/>
            <p:cNvSpPr>
              <a:spLocks noChangeArrowheads="1"/>
            </p:cNvSpPr>
            <p:nvPr/>
          </p:nvSpPr>
          <p:spPr bwMode="auto">
            <a:xfrm>
              <a:off x="4049713" y="5267326"/>
              <a:ext cx="50800" cy="50800"/>
            </a:xfrm>
            <a:prstGeom prst="rect">
              <a:avLst/>
            </a:prstGeom>
            <a:solidFill>
              <a:srgbClr val="00B1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3" name="Rectangle 36"/>
            <p:cNvSpPr>
              <a:spLocks noChangeArrowheads="1"/>
            </p:cNvSpPr>
            <p:nvPr/>
          </p:nvSpPr>
          <p:spPr bwMode="auto">
            <a:xfrm>
              <a:off x="4130676" y="5267326"/>
              <a:ext cx="52388" cy="50800"/>
            </a:xfrm>
            <a:prstGeom prst="rect">
              <a:avLst/>
            </a:prstGeom>
            <a:solidFill>
              <a:srgbClr val="00B1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4" name="Rectangle 37"/>
            <p:cNvSpPr>
              <a:spLocks noChangeArrowheads="1"/>
            </p:cNvSpPr>
            <p:nvPr/>
          </p:nvSpPr>
          <p:spPr bwMode="auto">
            <a:xfrm>
              <a:off x="4211638" y="5267326"/>
              <a:ext cx="50800" cy="50800"/>
            </a:xfrm>
            <a:prstGeom prst="rect">
              <a:avLst/>
            </a:prstGeom>
            <a:solidFill>
              <a:srgbClr val="00B1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5" name="Rectangle 38"/>
            <p:cNvSpPr>
              <a:spLocks noChangeArrowheads="1"/>
            </p:cNvSpPr>
            <p:nvPr/>
          </p:nvSpPr>
          <p:spPr bwMode="auto">
            <a:xfrm>
              <a:off x="4292601" y="5267326"/>
              <a:ext cx="52388" cy="50800"/>
            </a:xfrm>
            <a:prstGeom prst="rect">
              <a:avLst/>
            </a:prstGeom>
            <a:solidFill>
              <a:srgbClr val="00B1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6" name="Rectangle 39"/>
            <p:cNvSpPr>
              <a:spLocks noChangeArrowheads="1"/>
            </p:cNvSpPr>
            <p:nvPr/>
          </p:nvSpPr>
          <p:spPr bwMode="auto">
            <a:xfrm>
              <a:off x="4375151" y="5267326"/>
              <a:ext cx="50800" cy="50800"/>
            </a:xfrm>
            <a:prstGeom prst="rect">
              <a:avLst/>
            </a:prstGeom>
            <a:solidFill>
              <a:srgbClr val="00B1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7" name="Rectangle 40"/>
            <p:cNvSpPr>
              <a:spLocks noChangeArrowheads="1"/>
            </p:cNvSpPr>
            <p:nvPr/>
          </p:nvSpPr>
          <p:spPr bwMode="auto">
            <a:xfrm>
              <a:off x="4454526" y="5267326"/>
              <a:ext cx="52388" cy="50800"/>
            </a:xfrm>
            <a:prstGeom prst="rect">
              <a:avLst/>
            </a:prstGeom>
            <a:solidFill>
              <a:srgbClr val="00B1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8" name="Rectangle 41"/>
            <p:cNvSpPr>
              <a:spLocks noChangeArrowheads="1"/>
            </p:cNvSpPr>
            <p:nvPr/>
          </p:nvSpPr>
          <p:spPr bwMode="auto">
            <a:xfrm>
              <a:off x="4537076" y="5267326"/>
              <a:ext cx="50800" cy="50800"/>
            </a:xfrm>
            <a:prstGeom prst="rect">
              <a:avLst/>
            </a:prstGeom>
            <a:solidFill>
              <a:srgbClr val="00B1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9" name="Rectangle 42"/>
            <p:cNvSpPr>
              <a:spLocks noChangeArrowheads="1"/>
            </p:cNvSpPr>
            <p:nvPr/>
          </p:nvSpPr>
          <p:spPr bwMode="auto">
            <a:xfrm>
              <a:off x="4616451" y="5267326"/>
              <a:ext cx="52388" cy="50800"/>
            </a:xfrm>
            <a:prstGeom prst="rect">
              <a:avLst/>
            </a:prstGeom>
            <a:solidFill>
              <a:srgbClr val="00B1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0" name="Rectangle 43"/>
            <p:cNvSpPr>
              <a:spLocks noChangeArrowheads="1"/>
            </p:cNvSpPr>
            <p:nvPr/>
          </p:nvSpPr>
          <p:spPr bwMode="auto">
            <a:xfrm>
              <a:off x="4699001" y="5267326"/>
              <a:ext cx="50800" cy="50800"/>
            </a:xfrm>
            <a:prstGeom prst="rect">
              <a:avLst/>
            </a:prstGeom>
            <a:solidFill>
              <a:srgbClr val="00B1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1" name="Rectangle 44"/>
            <p:cNvSpPr>
              <a:spLocks noChangeArrowheads="1"/>
            </p:cNvSpPr>
            <p:nvPr/>
          </p:nvSpPr>
          <p:spPr bwMode="auto">
            <a:xfrm>
              <a:off x="4779963" y="5267326"/>
              <a:ext cx="50800" cy="50800"/>
            </a:xfrm>
            <a:prstGeom prst="rect">
              <a:avLst/>
            </a:prstGeom>
            <a:solidFill>
              <a:srgbClr val="00B1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3644901" y="5351463"/>
              <a:ext cx="50800" cy="50800"/>
            </a:xfrm>
            <a:prstGeom prst="rect">
              <a:avLst/>
            </a:prstGeom>
            <a:solidFill>
              <a:srgbClr val="00B1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3" name="Rectangle 46"/>
            <p:cNvSpPr>
              <a:spLocks noChangeArrowheads="1"/>
            </p:cNvSpPr>
            <p:nvPr/>
          </p:nvSpPr>
          <p:spPr bwMode="auto">
            <a:xfrm>
              <a:off x="3725863" y="5351463"/>
              <a:ext cx="50800" cy="50800"/>
            </a:xfrm>
            <a:prstGeom prst="rect">
              <a:avLst/>
            </a:prstGeom>
            <a:solidFill>
              <a:srgbClr val="00B1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4" name="Rectangle 47"/>
            <p:cNvSpPr>
              <a:spLocks noChangeArrowheads="1"/>
            </p:cNvSpPr>
            <p:nvPr/>
          </p:nvSpPr>
          <p:spPr bwMode="auto">
            <a:xfrm>
              <a:off x="3806826" y="5351463"/>
              <a:ext cx="50800" cy="50800"/>
            </a:xfrm>
            <a:prstGeom prst="rect">
              <a:avLst/>
            </a:prstGeom>
            <a:solidFill>
              <a:srgbClr val="00B1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5" name="Rectangle 48"/>
            <p:cNvSpPr>
              <a:spLocks noChangeArrowheads="1"/>
            </p:cNvSpPr>
            <p:nvPr/>
          </p:nvSpPr>
          <p:spPr bwMode="auto">
            <a:xfrm>
              <a:off x="3887788" y="5351463"/>
              <a:ext cx="50800" cy="50800"/>
            </a:xfrm>
            <a:prstGeom prst="rect">
              <a:avLst/>
            </a:prstGeom>
            <a:solidFill>
              <a:srgbClr val="00B1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6" name="Rectangle 49"/>
            <p:cNvSpPr>
              <a:spLocks noChangeArrowheads="1"/>
            </p:cNvSpPr>
            <p:nvPr/>
          </p:nvSpPr>
          <p:spPr bwMode="auto">
            <a:xfrm>
              <a:off x="3968751" y="5351463"/>
              <a:ext cx="50800" cy="50800"/>
            </a:xfrm>
            <a:prstGeom prst="rect">
              <a:avLst/>
            </a:prstGeom>
            <a:solidFill>
              <a:srgbClr val="00B1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7" name="Rectangle 50"/>
            <p:cNvSpPr>
              <a:spLocks noChangeArrowheads="1"/>
            </p:cNvSpPr>
            <p:nvPr/>
          </p:nvSpPr>
          <p:spPr bwMode="auto">
            <a:xfrm>
              <a:off x="4049713" y="5351463"/>
              <a:ext cx="50800" cy="50800"/>
            </a:xfrm>
            <a:prstGeom prst="rect">
              <a:avLst/>
            </a:prstGeom>
            <a:solidFill>
              <a:srgbClr val="00B1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8" name="Rectangle 51"/>
            <p:cNvSpPr>
              <a:spLocks noChangeArrowheads="1"/>
            </p:cNvSpPr>
            <p:nvPr/>
          </p:nvSpPr>
          <p:spPr bwMode="auto">
            <a:xfrm>
              <a:off x="4130676" y="5351463"/>
              <a:ext cx="52388" cy="50800"/>
            </a:xfrm>
            <a:prstGeom prst="rect">
              <a:avLst/>
            </a:prstGeom>
            <a:solidFill>
              <a:srgbClr val="00B1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9" name="Rectangle 52"/>
            <p:cNvSpPr>
              <a:spLocks noChangeArrowheads="1"/>
            </p:cNvSpPr>
            <p:nvPr/>
          </p:nvSpPr>
          <p:spPr bwMode="auto">
            <a:xfrm>
              <a:off x="4211638" y="5351463"/>
              <a:ext cx="50800" cy="50800"/>
            </a:xfrm>
            <a:prstGeom prst="rect">
              <a:avLst/>
            </a:prstGeom>
            <a:solidFill>
              <a:srgbClr val="00B1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0" name="Rectangle 53"/>
            <p:cNvSpPr>
              <a:spLocks noChangeArrowheads="1"/>
            </p:cNvSpPr>
            <p:nvPr/>
          </p:nvSpPr>
          <p:spPr bwMode="auto">
            <a:xfrm>
              <a:off x="4292601" y="5351463"/>
              <a:ext cx="52388" cy="50800"/>
            </a:xfrm>
            <a:prstGeom prst="rect">
              <a:avLst/>
            </a:prstGeom>
            <a:solidFill>
              <a:srgbClr val="00B1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1" name="Rectangle 54"/>
            <p:cNvSpPr>
              <a:spLocks noChangeArrowheads="1"/>
            </p:cNvSpPr>
            <p:nvPr/>
          </p:nvSpPr>
          <p:spPr bwMode="auto">
            <a:xfrm>
              <a:off x="4375151" y="5351463"/>
              <a:ext cx="50800" cy="50800"/>
            </a:xfrm>
            <a:prstGeom prst="rect">
              <a:avLst/>
            </a:prstGeom>
            <a:solidFill>
              <a:srgbClr val="00B1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2" name="Rectangle 55"/>
            <p:cNvSpPr>
              <a:spLocks noChangeArrowheads="1"/>
            </p:cNvSpPr>
            <p:nvPr/>
          </p:nvSpPr>
          <p:spPr bwMode="auto">
            <a:xfrm>
              <a:off x="4454526" y="5351463"/>
              <a:ext cx="52388" cy="50800"/>
            </a:xfrm>
            <a:prstGeom prst="rect">
              <a:avLst/>
            </a:prstGeom>
            <a:solidFill>
              <a:srgbClr val="00B1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3" name="Rectangle 56"/>
            <p:cNvSpPr>
              <a:spLocks noChangeArrowheads="1"/>
            </p:cNvSpPr>
            <p:nvPr/>
          </p:nvSpPr>
          <p:spPr bwMode="auto">
            <a:xfrm>
              <a:off x="4537076" y="5351463"/>
              <a:ext cx="50800" cy="50800"/>
            </a:xfrm>
            <a:prstGeom prst="rect">
              <a:avLst/>
            </a:prstGeom>
            <a:solidFill>
              <a:srgbClr val="00B1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4" name="Rectangle 57"/>
            <p:cNvSpPr>
              <a:spLocks noChangeArrowheads="1"/>
            </p:cNvSpPr>
            <p:nvPr/>
          </p:nvSpPr>
          <p:spPr bwMode="auto">
            <a:xfrm>
              <a:off x="4616451" y="5351463"/>
              <a:ext cx="52388" cy="50800"/>
            </a:xfrm>
            <a:prstGeom prst="rect">
              <a:avLst/>
            </a:prstGeom>
            <a:solidFill>
              <a:srgbClr val="00B1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5" name="Rectangle 58"/>
            <p:cNvSpPr>
              <a:spLocks noChangeArrowheads="1"/>
            </p:cNvSpPr>
            <p:nvPr/>
          </p:nvSpPr>
          <p:spPr bwMode="auto">
            <a:xfrm>
              <a:off x="4699001" y="5351463"/>
              <a:ext cx="50800" cy="50800"/>
            </a:xfrm>
            <a:prstGeom prst="rect">
              <a:avLst/>
            </a:prstGeom>
            <a:solidFill>
              <a:srgbClr val="00B1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6" name="Rectangle 59"/>
            <p:cNvSpPr>
              <a:spLocks noChangeArrowheads="1"/>
            </p:cNvSpPr>
            <p:nvPr/>
          </p:nvSpPr>
          <p:spPr bwMode="auto">
            <a:xfrm>
              <a:off x="4779963" y="5351463"/>
              <a:ext cx="50800" cy="50800"/>
            </a:xfrm>
            <a:prstGeom prst="rect">
              <a:avLst/>
            </a:prstGeom>
            <a:solidFill>
              <a:srgbClr val="00B1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7" name="Rectangle 60"/>
            <p:cNvSpPr>
              <a:spLocks noChangeArrowheads="1"/>
            </p:cNvSpPr>
            <p:nvPr/>
          </p:nvSpPr>
          <p:spPr bwMode="auto">
            <a:xfrm>
              <a:off x="3644901" y="5437188"/>
              <a:ext cx="50800" cy="50800"/>
            </a:xfrm>
            <a:prstGeom prst="rect">
              <a:avLst/>
            </a:prstGeom>
            <a:solidFill>
              <a:srgbClr val="00B1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8" name="Rectangle 61"/>
            <p:cNvSpPr>
              <a:spLocks noChangeArrowheads="1"/>
            </p:cNvSpPr>
            <p:nvPr/>
          </p:nvSpPr>
          <p:spPr bwMode="auto">
            <a:xfrm>
              <a:off x="3725863" y="5437188"/>
              <a:ext cx="50800" cy="50800"/>
            </a:xfrm>
            <a:prstGeom prst="rect">
              <a:avLst/>
            </a:prstGeom>
            <a:solidFill>
              <a:srgbClr val="00B1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9" name="Rectangle 62"/>
            <p:cNvSpPr>
              <a:spLocks noChangeArrowheads="1"/>
            </p:cNvSpPr>
            <p:nvPr/>
          </p:nvSpPr>
          <p:spPr bwMode="auto">
            <a:xfrm>
              <a:off x="3806826" y="5437188"/>
              <a:ext cx="50800" cy="50800"/>
            </a:xfrm>
            <a:prstGeom prst="rect">
              <a:avLst/>
            </a:prstGeom>
            <a:solidFill>
              <a:srgbClr val="00B1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0" name="Rectangle 63"/>
            <p:cNvSpPr>
              <a:spLocks noChangeArrowheads="1"/>
            </p:cNvSpPr>
            <p:nvPr/>
          </p:nvSpPr>
          <p:spPr bwMode="auto">
            <a:xfrm>
              <a:off x="3887788" y="5437188"/>
              <a:ext cx="50800" cy="50800"/>
            </a:xfrm>
            <a:prstGeom prst="rect">
              <a:avLst/>
            </a:prstGeom>
            <a:solidFill>
              <a:srgbClr val="00B1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1" name="Rectangle 64"/>
            <p:cNvSpPr>
              <a:spLocks noChangeArrowheads="1"/>
            </p:cNvSpPr>
            <p:nvPr/>
          </p:nvSpPr>
          <p:spPr bwMode="auto">
            <a:xfrm>
              <a:off x="3968751" y="5437188"/>
              <a:ext cx="50800" cy="50800"/>
            </a:xfrm>
            <a:prstGeom prst="rect">
              <a:avLst/>
            </a:prstGeom>
            <a:solidFill>
              <a:srgbClr val="00B1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2" name="Rectangle 65"/>
            <p:cNvSpPr>
              <a:spLocks noChangeArrowheads="1"/>
            </p:cNvSpPr>
            <p:nvPr/>
          </p:nvSpPr>
          <p:spPr bwMode="auto">
            <a:xfrm>
              <a:off x="4049713" y="5437188"/>
              <a:ext cx="50800" cy="50800"/>
            </a:xfrm>
            <a:prstGeom prst="rect">
              <a:avLst/>
            </a:prstGeom>
            <a:solidFill>
              <a:srgbClr val="00B1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3" name="Rectangle 66"/>
            <p:cNvSpPr>
              <a:spLocks noChangeArrowheads="1"/>
            </p:cNvSpPr>
            <p:nvPr/>
          </p:nvSpPr>
          <p:spPr bwMode="auto">
            <a:xfrm>
              <a:off x="4130676" y="5437188"/>
              <a:ext cx="52388" cy="50800"/>
            </a:xfrm>
            <a:prstGeom prst="rect">
              <a:avLst/>
            </a:prstGeom>
            <a:solidFill>
              <a:srgbClr val="00B1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4" name="Rectangle 67"/>
            <p:cNvSpPr>
              <a:spLocks noChangeArrowheads="1"/>
            </p:cNvSpPr>
            <p:nvPr/>
          </p:nvSpPr>
          <p:spPr bwMode="auto">
            <a:xfrm>
              <a:off x="4211638" y="5437188"/>
              <a:ext cx="50800" cy="50800"/>
            </a:xfrm>
            <a:prstGeom prst="rect">
              <a:avLst/>
            </a:prstGeom>
            <a:solidFill>
              <a:srgbClr val="00B1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5" name="Rectangle 68"/>
            <p:cNvSpPr>
              <a:spLocks noChangeArrowheads="1"/>
            </p:cNvSpPr>
            <p:nvPr/>
          </p:nvSpPr>
          <p:spPr bwMode="auto">
            <a:xfrm>
              <a:off x="4292601" y="5437188"/>
              <a:ext cx="52388" cy="50800"/>
            </a:xfrm>
            <a:prstGeom prst="rect">
              <a:avLst/>
            </a:prstGeom>
            <a:solidFill>
              <a:srgbClr val="00B1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6" name="Rectangle 69"/>
            <p:cNvSpPr>
              <a:spLocks noChangeArrowheads="1"/>
            </p:cNvSpPr>
            <p:nvPr/>
          </p:nvSpPr>
          <p:spPr bwMode="auto">
            <a:xfrm>
              <a:off x="4375151" y="5437188"/>
              <a:ext cx="50800" cy="50800"/>
            </a:xfrm>
            <a:prstGeom prst="rect">
              <a:avLst/>
            </a:prstGeom>
            <a:solidFill>
              <a:srgbClr val="00B1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7" name="Rectangle 70"/>
            <p:cNvSpPr>
              <a:spLocks noChangeArrowheads="1"/>
            </p:cNvSpPr>
            <p:nvPr/>
          </p:nvSpPr>
          <p:spPr bwMode="auto">
            <a:xfrm>
              <a:off x="4454526" y="5437188"/>
              <a:ext cx="52388" cy="50800"/>
            </a:xfrm>
            <a:prstGeom prst="rect">
              <a:avLst/>
            </a:prstGeom>
            <a:solidFill>
              <a:srgbClr val="00B1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8" name="Rectangle 71"/>
            <p:cNvSpPr>
              <a:spLocks noChangeArrowheads="1"/>
            </p:cNvSpPr>
            <p:nvPr/>
          </p:nvSpPr>
          <p:spPr bwMode="auto">
            <a:xfrm>
              <a:off x="4537076" y="5437188"/>
              <a:ext cx="50800" cy="50800"/>
            </a:xfrm>
            <a:prstGeom prst="rect">
              <a:avLst/>
            </a:prstGeom>
            <a:solidFill>
              <a:srgbClr val="00B1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9" name="Rectangle 72"/>
            <p:cNvSpPr>
              <a:spLocks noChangeArrowheads="1"/>
            </p:cNvSpPr>
            <p:nvPr/>
          </p:nvSpPr>
          <p:spPr bwMode="auto">
            <a:xfrm>
              <a:off x="4616451" y="5437188"/>
              <a:ext cx="52388" cy="50800"/>
            </a:xfrm>
            <a:prstGeom prst="rect">
              <a:avLst/>
            </a:prstGeom>
            <a:solidFill>
              <a:srgbClr val="00B1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0" name="Rectangle 73"/>
            <p:cNvSpPr>
              <a:spLocks noChangeArrowheads="1"/>
            </p:cNvSpPr>
            <p:nvPr/>
          </p:nvSpPr>
          <p:spPr bwMode="auto">
            <a:xfrm>
              <a:off x="4699001" y="5437188"/>
              <a:ext cx="50800" cy="50800"/>
            </a:xfrm>
            <a:prstGeom prst="rect">
              <a:avLst/>
            </a:prstGeom>
            <a:solidFill>
              <a:srgbClr val="00B1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1" name="Rectangle 74"/>
            <p:cNvSpPr>
              <a:spLocks noChangeArrowheads="1"/>
            </p:cNvSpPr>
            <p:nvPr/>
          </p:nvSpPr>
          <p:spPr bwMode="auto">
            <a:xfrm>
              <a:off x="4779963" y="5437188"/>
              <a:ext cx="50800" cy="50800"/>
            </a:xfrm>
            <a:prstGeom prst="rect">
              <a:avLst/>
            </a:prstGeom>
            <a:solidFill>
              <a:srgbClr val="00B1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2" name="Rectangle 75"/>
            <p:cNvSpPr>
              <a:spLocks noChangeArrowheads="1"/>
            </p:cNvSpPr>
            <p:nvPr/>
          </p:nvSpPr>
          <p:spPr bwMode="auto">
            <a:xfrm>
              <a:off x="3644901" y="5522913"/>
              <a:ext cx="50800" cy="50800"/>
            </a:xfrm>
            <a:prstGeom prst="rect">
              <a:avLst/>
            </a:prstGeom>
            <a:solidFill>
              <a:srgbClr val="00B1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3" name="Rectangle 76"/>
            <p:cNvSpPr>
              <a:spLocks noChangeArrowheads="1"/>
            </p:cNvSpPr>
            <p:nvPr/>
          </p:nvSpPr>
          <p:spPr bwMode="auto">
            <a:xfrm>
              <a:off x="3725863" y="5522913"/>
              <a:ext cx="50800" cy="50800"/>
            </a:xfrm>
            <a:prstGeom prst="rect">
              <a:avLst/>
            </a:prstGeom>
            <a:solidFill>
              <a:srgbClr val="00B1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4" name="Rectangle 77"/>
            <p:cNvSpPr>
              <a:spLocks noChangeArrowheads="1"/>
            </p:cNvSpPr>
            <p:nvPr/>
          </p:nvSpPr>
          <p:spPr bwMode="auto">
            <a:xfrm>
              <a:off x="3806826" y="5522913"/>
              <a:ext cx="50800" cy="50800"/>
            </a:xfrm>
            <a:prstGeom prst="rect">
              <a:avLst/>
            </a:prstGeom>
            <a:solidFill>
              <a:srgbClr val="00B1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5" name="Rectangle 78"/>
            <p:cNvSpPr>
              <a:spLocks noChangeArrowheads="1"/>
            </p:cNvSpPr>
            <p:nvPr/>
          </p:nvSpPr>
          <p:spPr bwMode="auto">
            <a:xfrm>
              <a:off x="3887788" y="5522913"/>
              <a:ext cx="50800" cy="50800"/>
            </a:xfrm>
            <a:prstGeom prst="rect">
              <a:avLst/>
            </a:prstGeom>
            <a:solidFill>
              <a:srgbClr val="00B1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6" name="Rectangle 79"/>
            <p:cNvSpPr>
              <a:spLocks noChangeArrowheads="1"/>
            </p:cNvSpPr>
            <p:nvPr/>
          </p:nvSpPr>
          <p:spPr bwMode="auto">
            <a:xfrm>
              <a:off x="4537076" y="5522913"/>
              <a:ext cx="50800" cy="50800"/>
            </a:xfrm>
            <a:prstGeom prst="rect">
              <a:avLst/>
            </a:prstGeom>
            <a:solidFill>
              <a:srgbClr val="00B1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7" name="Rectangle 80"/>
            <p:cNvSpPr>
              <a:spLocks noChangeArrowheads="1"/>
            </p:cNvSpPr>
            <p:nvPr/>
          </p:nvSpPr>
          <p:spPr bwMode="auto">
            <a:xfrm>
              <a:off x="4616451" y="5522913"/>
              <a:ext cx="52388" cy="50800"/>
            </a:xfrm>
            <a:prstGeom prst="rect">
              <a:avLst/>
            </a:prstGeom>
            <a:solidFill>
              <a:srgbClr val="00B1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8" name="Rectangle 81"/>
            <p:cNvSpPr>
              <a:spLocks noChangeArrowheads="1"/>
            </p:cNvSpPr>
            <p:nvPr/>
          </p:nvSpPr>
          <p:spPr bwMode="auto">
            <a:xfrm>
              <a:off x="4699001" y="5522913"/>
              <a:ext cx="50800" cy="50800"/>
            </a:xfrm>
            <a:prstGeom prst="rect">
              <a:avLst/>
            </a:prstGeom>
            <a:solidFill>
              <a:srgbClr val="00B1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9" name="Rectangle 82"/>
            <p:cNvSpPr>
              <a:spLocks noChangeArrowheads="1"/>
            </p:cNvSpPr>
            <p:nvPr/>
          </p:nvSpPr>
          <p:spPr bwMode="auto">
            <a:xfrm>
              <a:off x="4779963" y="5522913"/>
              <a:ext cx="50800" cy="50800"/>
            </a:xfrm>
            <a:prstGeom prst="rect">
              <a:avLst/>
            </a:prstGeom>
            <a:solidFill>
              <a:srgbClr val="00B1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0" name="Rectangle 83"/>
            <p:cNvSpPr>
              <a:spLocks noChangeArrowheads="1"/>
            </p:cNvSpPr>
            <p:nvPr/>
          </p:nvSpPr>
          <p:spPr bwMode="auto">
            <a:xfrm>
              <a:off x="3968751" y="5522913"/>
              <a:ext cx="536575" cy="50800"/>
            </a:xfrm>
            <a:prstGeom prst="rect">
              <a:avLst/>
            </a:prstGeom>
            <a:solidFill>
              <a:srgbClr val="00B1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1" name="Freeform 84"/>
            <p:cNvSpPr>
              <a:spLocks/>
            </p:cNvSpPr>
            <p:nvPr/>
          </p:nvSpPr>
          <p:spPr bwMode="auto">
            <a:xfrm>
              <a:off x="4389438" y="5435601"/>
              <a:ext cx="431800" cy="534988"/>
            </a:xfrm>
            <a:custGeom>
              <a:avLst/>
              <a:gdLst>
                <a:gd name="T0" fmla="*/ 547 w 577"/>
                <a:gd name="T1" fmla="*/ 182 h 717"/>
                <a:gd name="T2" fmla="*/ 495 w 577"/>
                <a:gd name="T3" fmla="*/ 205 h 717"/>
                <a:gd name="T4" fmla="*/ 413 w 577"/>
                <a:gd name="T5" fmla="*/ 412 h 717"/>
                <a:gd name="T6" fmla="*/ 395 w 577"/>
                <a:gd name="T7" fmla="*/ 405 h 717"/>
                <a:gd name="T8" fmla="*/ 493 w 577"/>
                <a:gd name="T9" fmla="*/ 157 h 717"/>
                <a:gd name="T10" fmla="*/ 492 w 577"/>
                <a:gd name="T11" fmla="*/ 157 h 717"/>
                <a:gd name="T12" fmla="*/ 470 w 577"/>
                <a:gd name="T13" fmla="*/ 106 h 717"/>
                <a:gd name="T14" fmla="*/ 419 w 577"/>
                <a:gd name="T15" fmla="*/ 128 h 717"/>
                <a:gd name="T16" fmla="*/ 419 w 577"/>
                <a:gd name="T17" fmla="*/ 128 h 717"/>
                <a:gd name="T18" fmla="*/ 330 w 577"/>
                <a:gd name="T19" fmla="*/ 354 h 717"/>
                <a:gd name="T20" fmla="*/ 311 w 577"/>
                <a:gd name="T21" fmla="*/ 347 h 717"/>
                <a:gd name="T22" fmla="*/ 425 w 577"/>
                <a:gd name="T23" fmla="*/ 59 h 717"/>
                <a:gd name="T24" fmla="*/ 402 w 577"/>
                <a:gd name="T25" fmla="*/ 8 h 717"/>
                <a:gd name="T26" fmla="*/ 351 w 577"/>
                <a:gd name="T27" fmla="*/ 30 h 717"/>
                <a:gd name="T28" fmla="*/ 246 w 577"/>
                <a:gd name="T29" fmla="*/ 296 h 717"/>
                <a:gd name="T30" fmla="*/ 227 w 577"/>
                <a:gd name="T31" fmla="*/ 289 h 717"/>
                <a:gd name="T32" fmla="*/ 270 w 577"/>
                <a:gd name="T33" fmla="*/ 182 h 717"/>
                <a:gd name="T34" fmla="*/ 270 w 577"/>
                <a:gd name="T35" fmla="*/ 51 h 717"/>
                <a:gd name="T36" fmla="*/ 230 w 577"/>
                <a:gd name="T37" fmla="*/ 11 h 717"/>
                <a:gd name="T38" fmla="*/ 190 w 577"/>
                <a:gd name="T39" fmla="*/ 51 h 717"/>
                <a:gd name="T40" fmla="*/ 190 w 577"/>
                <a:gd name="T41" fmla="*/ 167 h 717"/>
                <a:gd name="T42" fmla="*/ 113 w 577"/>
                <a:gd name="T43" fmla="*/ 363 h 717"/>
                <a:gd name="T44" fmla="*/ 82 w 577"/>
                <a:gd name="T45" fmla="*/ 202 h 717"/>
                <a:gd name="T46" fmla="*/ 36 w 577"/>
                <a:gd name="T47" fmla="*/ 171 h 717"/>
                <a:gd name="T48" fmla="*/ 4 w 577"/>
                <a:gd name="T49" fmla="*/ 217 h 717"/>
                <a:gd name="T50" fmla="*/ 59 w 577"/>
                <a:gd name="T51" fmla="*/ 500 h 717"/>
                <a:gd name="T52" fmla="*/ 170 w 577"/>
                <a:gd name="T53" fmla="*/ 649 h 717"/>
                <a:gd name="T54" fmla="*/ 184 w 577"/>
                <a:gd name="T55" fmla="*/ 717 h 717"/>
                <a:gd name="T56" fmla="*/ 441 w 577"/>
                <a:gd name="T57" fmla="*/ 679 h 717"/>
                <a:gd name="T58" fmla="*/ 425 w 577"/>
                <a:gd name="T59" fmla="*/ 599 h 717"/>
                <a:gd name="T60" fmla="*/ 569 w 577"/>
                <a:gd name="T61" fmla="*/ 234 h 717"/>
                <a:gd name="T62" fmla="*/ 547 w 577"/>
                <a:gd name="T63" fmla="*/ 182 h 7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77" h="717">
                  <a:moveTo>
                    <a:pt x="547" y="182"/>
                  </a:moveTo>
                  <a:cubicBezTo>
                    <a:pt x="526" y="174"/>
                    <a:pt x="503" y="184"/>
                    <a:pt x="495" y="205"/>
                  </a:cubicBezTo>
                  <a:cubicBezTo>
                    <a:pt x="413" y="412"/>
                    <a:pt x="413" y="412"/>
                    <a:pt x="413" y="412"/>
                  </a:cubicBezTo>
                  <a:cubicBezTo>
                    <a:pt x="395" y="405"/>
                    <a:pt x="395" y="405"/>
                    <a:pt x="395" y="405"/>
                  </a:cubicBezTo>
                  <a:cubicBezTo>
                    <a:pt x="493" y="157"/>
                    <a:pt x="493" y="157"/>
                    <a:pt x="493" y="157"/>
                  </a:cubicBezTo>
                  <a:cubicBezTo>
                    <a:pt x="492" y="157"/>
                    <a:pt x="492" y="157"/>
                    <a:pt x="492" y="157"/>
                  </a:cubicBezTo>
                  <a:cubicBezTo>
                    <a:pt x="500" y="137"/>
                    <a:pt x="490" y="114"/>
                    <a:pt x="470" y="106"/>
                  </a:cubicBezTo>
                  <a:cubicBezTo>
                    <a:pt x="450" y="98"/>
                    <a:pt x="427" y="108"/>
                    <a:pt x="419" y="128"/>
                  </a:cubicBezTo>
                  <a:cubicBezTo>
                    <a:pt x="419" y="128"/>
                    <a:pt x="419" y="128"/>
                    <a:pt x="419" y="128"/>
                  </a:cubicBezTo>
                  <a:cubicBezTo>
                    <a:pt x="330" y="354"/>
                    <a:pt x="330" y="354"/>
                    <a:pt x="330" y="354"/>
                  </a:cubicBezTo>
                  <a:cubicBezTo>
                    <a:pt x="311" y="347"/>
                    <a:pt x="311" y="347"/>
                    <a:pt x="311" y="347"/>
                  </a:cubicBezTo>
                  <a:cubicBezTo>
                    <a:pt x="425" y="59"/>
                    <a:pt x="425" y="59"/>
                    <a:pt x="425" y="59"/>
                  </a:cubicBezTo>
                  <a:cubicBezTo>
                    <a:pt x="433" y="39"/>
                    <a:pt x="423" y="16"/>
                    <a:pt x="402" y="8"/>
                  </a:cubicBezTo>
                  <a:cubicBezTo>
                    <a:pt x="382" y="0"/>
                    <a:pt x="359" y="10"/>
                    <a:pt x="351" y="30"/>
                  </a:cubicBezTo>
                  <a:cubicBezTo>
                    <a:pt x="246" y="296"/>
                    <a:pt x="246" y="296"/>
                    <a:pt x="246" y="296"/>
                  </a:cubicBezTo>
                  <a:cubicBezTo>
                    <a:pt x="227" y="289"/>
                    <a:pt x="227" y="289"/>
                    <a:pt x="227" y="289"/>
                  </a:cubicBezTo>
                  <a:cubicBezTo>
                    <a:pt x="270" y="182"/>
                    <a:pt x="270" y="182"/>
                    <a:pt x="270" y="182"/>
                  </a:cubicBezTo>
                  <a:cubicBezTo>
                    <a:pt x="270" y="51"/>
                    <a:pt x="270" y="51"/>
                    <a:pt x="270" y="51"/>
                  </a:cubicBezTo>
                  <a:cubicBezTo>
                    <a:pt x="270" y="29"/>
                    <a:pt x="252" y="11"/>
                    <a:pt x="230" y="11"/>
                  </a:cubicBezTo>
                  <a:cubicBezTo>
                    <a:pt x="208" y="11"/>
                    <a:pt x="190" y="29"/>
                    <a:pt x="190" y="51"/>
                  </a:cubicBezTo>
                  <a:cubicBezTo>
                    <a:pt x="190" y="167"/>
                    <a:pt x="190" y="167"/>
                    <a:pt x="190" y="167"/>
                  </a:cubicBezTo>
                  <a:cubicBezTo>
                    <a:pt x="113" y="363"/>
                    <a:pt x="113" y="363"/>
                    <a:pt x="113" y="363"/>
                  </a:cubicBezTo>
                  <a:cubicBezTo>
                    <a:pt x="82" y="202"/>
                    <a:pt x="82" y="202"/>
                    <a:pt x="82" y="202"/>
                  </a:cubicBezTo>
                  <a:cubicBezTo>
                    <a:pt x="78" y="181"/>
                    <a:pt x="57" y="167"/>
                    <a:pt x="36" y="171"/>
                  </a:cubicBezTo>
                  <a:cubicBezTo>
                    <a:pt x="14" y="175"/>
                    <a:pt x="0" y="196"/>
                    <a:pt x="4" y="217"/>
                  </a:cubicBezTo>
                  <a:cubicBezTo>
                    <a:pt x="59" y="500"/>
                    <a:pt x="59" y="500"/>
                    <a:pt x="59" y="500"/>
                  </a:cubicBezTo>
                  <a:cubicBezTo>
                    <a:pt x="170" y="649"/>
                    <a:pt x="170" y="649"/>
                    <a:pt x="170" y="649"/>
                  </a:cubicBezTo>
                  <a:cubicBezTo>
                    <a:pt x="184" y="717"/>
                    <a:pt x="184" y="717"/>
                    <a:pt x="184" y="717"/>
                  </a:cubicBezTo>
                  <a:cubicBezTo>
                    <a:pt x="441" y="679"/>
                    <a:pt x="441" y="679"/>
                    <a:pt x="441" y="679"/>
                  </a:cubicBezTo>
                  <a:cubicBezTo>
                    <a:pt x="425" y="599"/>
                    <a:pt x="425" y="599"/>
                    <a:pt x="425" y="599"/>
                  </a:cubicBezTo>
                  <a:cubicBezTo>
                    <a:pt x="569" y="234"/>
                    <a:pt x="569" y="234"/>
                    <a:pt x="569" y="234"/>
                  </a:cubicBezTo>
                  <a:cubicBezTo>
                    <a:pt x="577" y="214"/>
                    <a:pt x="567" y="190"/>
                    <a:pt x="547" y="182"/>
                  </a:cubicBezTo>
                </a:path>
              </a:pathLst>
            </a:custGeom>
            <a:solidFill>
              <a:srgbClr val="FCB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2" name="Freeform 85"/>
            <p:cNvSpPr>
              <a:spLocks/>
            </p:cNvSpPr>
            <p:nvPr/>
          </p:nvSpPr>
          <p:spPr bwMode="auto">
            <a:xfrm>
              <a:off x="3733801" y="5354638"/>
              <a:ext cx="430213" cy="536575"/>
            </a:xfrm>
            <a:custGeom>
              <a:avLst/>
              <a:gdLst>
                <a:gd name="T0" fmla="*/ 542 w 577"/>
                <a:gd name="T1" fmla="*/ 171 h 718"/>
                <a:gd name="T2" fmla="*/ 495 w 577"/>
                <a:gd name="T3" fmla="*/ 202 h 718"/>
                <a:gd name="T4" fmla="*/ 464 w 577"/>
                <a:gd name="T5" fmla="*/ 363 h 718"/>
                <a:gd name="T6" fmla="*/ 387 w 577"/>
                <a:gd name="T7" fmla="*/ 167 h 718"/>
                <a:gd name="T8" fmla="*/ 387 w 577"/>
                <a:gd name="T9" fmla="*/ 51 h 718"/>
                <a:gd name="T10" fmla="*/ 347 w 577"/>
                <a:gd name="T11" fmla="*/ 12 h 718"/>
                <a:gd name="T12" fmla="*/ 308 w 577"/>
                <a:gd name="T13" fmla="*/ 51 h 718"/>
                <a:gd name="T14" fmla="*/ 308 w 577"/>
                <a:gd name="T15" fmla="*/ 183 h 718"/>
                <a:gd name="T16" fmla="*/ 350 w 577"/>
                <a:gd name="T17" fmla="*/ 289 h 718"/>
                <a:gd name="T18" fmla="*/ 331 w 577"/>
                <a:gd name="T19" fmla="*/ 296 h 718"/>
                <a:gd name="T20" fmla="*/ 227 w 577"/>
                <a:gd name="T21" fmla="*/ 30 h 718"/>
                <a:gd name="T22" fmla="*/ 175 w 577"/>
                <a:gd name="T23" fmla="*/ 8 h 718"/>
                <a:gd name="T24" fmla="*/ 153 w 577"/>
                <a:gd name="T25" fmla="*/ 59 h 718"/>
                <a:gd name="T26" fmla="*/ 266 w 577"/>
                <a:gd name="T27" fmla="*/ 347 h 718"/>
                <a:gd name="T28" fmla="*/ 248 w 577"/>
                <a:gd name="T29" fmla="*/ 354 h 718"/>
                <a:gd name="T30" fmla="*/ 159 w 577"/>
                <a:gd name="T31" fmla="*/ 129 h 718"/>
                <a:gd name="T32" fmla="*/ 159 w 577"/>
                <a:gd name="T33" fmla="*/ 129 h 718"/>
                <a:gd name="T34" fmla="*/ 107 w 577"/>
                <a:gd name="T35" fmla="*/ 106 h 718"/>
                <a:gd name="T36" fmla="*/ 85 w 577"/>
                <a:gd name="T37" fmla="*/ 158 h 718"/>
                <a:gd name="T38" fmla="*/ 85 w 577"/>
                <a:gd name="T39" fmla="*/ 158 h 718"/>
                <a:gd name="T40" fmla="*/ 182 w 577"/>
                <a:gd name="T41" fmla="*/ 405 h 718"/>
                <a:gd name="T42" fmla="*/ 164 w 577"/>
                <a:gd name="T43" fmla="*/ 412 h 718"/>
                <a:gd name="T44" fmla="*/ 82 w 577"/>
                <a:gd name="T45" fmla="*/ 205 h 718"/>
                <a:gd name="T46" fmla="*/ 31 w 577"/>
                <a:gd name="T47" fmla="*/ 183 h 718"/>
                <a:gd name="T48" fmla="*/ 8 w 577"/>
                <a:gd name="T49" fmla="*/ 234 h 718"/>
                <a:gd name="T50" fmla="*/ 152 w 577"/>
                <a:gd name="T51" fmla="*/ 599 h 718"/>
                <a:gd name="T52" fmla="*/ 129 w 577"/>
                <a:gd name="T53" fmla="*/ 678 h 718"/>
                <a:gd name="T54" fmla="*/ 393 w 577"/>
                <a:gd name="T55" fmla="*/ 718 h 718"/>
                <a:gd name="T56" fmla="*/ 407 w 577"/>
                <a:gd name="T57" fmla="*/ 649 h 718"/>
                <a:gd name="T58" fmla="*/ 518 w 577"/>
                <a:gd name="T59" fmla="*/ 501 h 718"/>
                <a:gd name="T60" fmla="*/ 573 w 577"/>
                <a:gd name="T61" fmla="*/ 218 h 718"/>
                <a:gd name="T62" fmla="*/ 542 w 577"/>
                <a:gd name="T63" fmla="*/ 171 h 7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77" h="718">
                  <a:moveTo>
                    <a:pt x="542" y="171"/>
                  </a:moveTo>
                  <a:cubicBezTo>
                    <a:pt x="520" y="167"/>
                    <a:pt x="499" y="181"/>
                    <a:pt x="495" y="202"/>
                  </a:cubicBezTo>
                  <a:cubicBezTo>
                    <a:pt x="464" y="363"/>
                    <a:pt x="464" y="363"/>
                    <a:pt x="464" y="363"/>
                  </a:cubicBezTo>
                  <a:cubicBezTo>
                    <a:pt x="387" y="167"/>
                    <a:pt x="387" y="167"/>
                    <a:pt x="387" y="167"/>
                  </a:cubicBezTo>
                  <a:cubicBezTo>
                    <a:pt x="387" y="51"/>
                    <a:pt x="387" y="51"/>
                    <a:pt x="387" y="51"/>
                  </a:cubicBezTo>
                  <a:cubicBezTo>
                    <a:pt x="387" y="30"/>
                    <a:pt x="369" y="12"/>
                    <a:pt x="347" y="12"/>
                  </a:cubicBezTo>
                  <a:cubicBezTo>
                    <a:pt x="326" y="12"/>
                    <a:pt x="308" y="30"/>
                    <a:pt x="308" y="51"/>
                  </a:cubicBezTo>
                  <a:cubicBezTo>
                    <a:pt x="308" y="183"/>
                    <a:pt x="308" y="183"/>
                    <a:pt x="308" y="183"/>
                  </a:cubicBezTo>
                  <a:cubicBezTo>
                    <a:pt x="350" y="289"/>
                    <a:pt x="350" y="289"/>
                    <a:pt x="350" y="289"/>
                  </a:cubicBezTo>
                  <a:cubicBezTo>
                    <a:pt x="331" y="296"/>
                    <a:pt x="331" y="296"/>
                    <a:pt x="331" y="296"/>
                  </a:cubicBezTo>
                  <a:cubicBezTo>
                    <a:pt x="227" y="30"/>
                    <a:pt x="227" y="30"/>
                    <a:pt x="227" y="30"/>
                  </a:cubicBezTo>
                  <a:cubicBezTo>
                    <a:pt x="219" y="10"/>
                    <a:pt x="195" y="0"/>
                    <a:pt x="175" y="8"/>
                  </a:cubicBezTo>
                  <a:cubicBezTo>
                    <a:pt x="155" y="16"/>
                    <a:pt x="145" y="39"/>
                    <a:pt x="153" y="59"/>
                  </a:cubicBezTo>
                  <a:cubicBezTo>
                    <a:pt x="266" y="347"/>
                    <a:pt x="266" y="347"/>
                    <a:pt x="266" y="347"/>
                  </a:cubicBezTo>
                  <a:cubicBezTo>
                    <a:pt x="248" y="354"/>
                    <a:pt x="248" y="354"/>
                    <a:pt x="248" y="354"/>
                  </a:cubicBezTo>
                  <a:cubicBezTo>
                    <a:pt x="159" y="129"/>
                    <a:pt x="159" y="129"/>
                    <a:pt x="159" y="129"/>
                  </a:cubicBezTo>
                  <a:cubicBezTo>
                    <a:pt x="159" y="129"/>
                    <a:pt x="159" y="129"/>
                    <a:pt x="159" y="129"/>
                  </a:cubicBezTo>
                  <a:cubicBezTo>
                    <a:pt x="151" y="108"/>
                    <a:pt x="128" y="98"/>
                    <a:pt x="107" y="106"/>
                  </a:cubicBezTo>
                  <a:cubicBezTo>
                    <a:pt x="87" y="114"/>
                    <a:pt x="77" y="137"/>
                    <a:pt x="85" y="158"/>
                  </a:cubicBezTo>
                  <a:cubicBezTo>
                    <a:pt x="85" y="158"/>
                    <a:pt x="85" y="158"/>
                    <a:pt x="85" y="158"/>
                  </a:cubicBezTo>
                  <a:cubicBezTo>
                    <a:pt x="182" y="405"/>
                    <a:pt x="182" y="405"/>
                    <a:pt x="182" y="405"/>
                  </a:cubicBezTo>
                  <a:cubicBezTo>
                    <a:pt x="164" y="412"/>
                    <a:pt x="164" y="412"/>
                    <a:pt x="164" y="412"/>
                  </a:cubicBezTo>
                  <a:cubicBezTo>
                    <a:pt x="82" y="205"/>
                    <a:pt x="82" y="205"/>
                    <a:pt x="82" y="205"/>
                  </a:cubicBezTo>
                  <a:cubicBezTo>
                    <a:pt x="74" y="185"/>
                    <a:pt x="51" y="175"/>
                    <a:pt x="31" y="183"/>
                  </a:cubicBezTo>
                  <a:cubicBezTo>
                    <a:pt x="10" y="191"/>
                    <a:pt x="0" y="214"/>
                    <a:pt x="8" y="234"/>
                  </a:cubicBezTo>
                  <a:cubicBezTo>
                    <a:pt x="152" y="599"/>
                    <a:pt x="152" y="599"/>
                    <a:pt x="152" y="599"/>
                  </a:cubicBezTo>
                  <a:cubicBezTo>
                    <a:pt x="129" y="678"/>
                    <a:pt x="129" y="678"/>
                    <a:pt x="129" y="678"/>
                  </a:cubicBezTo>
                  <a:cubicBezTo>
                    <a:pt x="393" y="718"/>
                    <a:pt x="393" y="718"/>
                    <a:pt x="393" y="718"/>
                  </a:cubicBezTo>
                  <a:cubicBezTo>
                    <a:pt x="407" y="649"/>
                    <a:pt x="407" y="649"/>
                    <a:pt x="407" y="649"/>
                  </a:cubicBezTo>
                  <a:cubicBezTo>
                    <a:pt x="518" y="501"/>
                    <a:pt x="518" y="501"/>
                    <a:pt x="518" y="501"/>
                  </a:cubicBezTo>
                  <a:cubicBezTo>
                    <a:pt x="573" y="218"/>
                    <a:pt x="573" y="218"/>
                    <a:pt x="573" y="218"/>
                  </a:cubicBezTo>
                  <a:cubicBezTo>
                    <a:pt x="577" y="196"/>
                    <a:pt x="563" y="175"/>
                    <a:pt x="542" y="171"/>
                  </a:cubicBezTo>
                </a:path>
              </a:pathLst>
            </a:custGeom>
            <a:solidFill>
              <a:srgbClr val="FCB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3" name="Freeform 86"/>
            <p:cNvSpPr>
              <a:spLocks/>
            </p:cNvSpPr>
            <p:nvPr/>
          </p:nvSpPr>
          <p:spPr bwMode="auto">
            <a:xfrm>
              <a:off x="3773488" y="5859463"/>
              <a:ext cx="274638" cy="155575"/>
            </a:xfrm>
            <a:custGeom>
              <a:avLst/>
              <a:gdLst>
                <a:gd name="T0" fmla="*/ 0 w 173"/>
                <a:gd name="T1" fmla="*/ 98 h 98"/>
                <a:gd name="T2" fmla="*/ 151 w 173"/>
                <a:gd name="T3" fmla="*/ 98 h 98"/>
                <a:gd name="T4" fmla="*/ 173 w 173"/>
                <a:gd name="T5" fmla="*/ 22 h 98"/>
                <a:gd name="T6" fmla="*/ 29 w 173"/>
                <a:gd name="T7" fmla="*/ 0 h 98"/>
                <a:gd name="T8" fmla="*/ 0 w 173"/>
                <a:gd name="T9" fmla="*/ 9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3" h="98">
                  <a:moveTo>
                    <a:pt x="0" y="98"/>
                  </a:moveTo>
                  <a:lnTo>
                    <a:pt x="151" y="98"/>
                  </a:lnTo>
                  <a:lnTo>
                    <a:pt x="173" y="22"/>
                  </a:lnTo>
                  <a:lnTo>
                    <a:pt x="29" y="0"/>
                  </a:lnTo>
                  <a:lnTo>
                    <a:pt x="0" y="98"/>
                  </a:lnTo>
                  <a:close/>
                </a:path>
              </a:pathLst>
            </a:custGeom>
            <a:solidFill>
              <a:srgbClr val="FCED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4" name="Freeform 87"/>
            <p:cNvSpPr>
              <a:spLocks/>
            </p:cNvSpPr>
            <p:nvPr/>
          </p:nvSpPr>
          <p:spPr bwMode="auto">
            <a:xfrm>
              <a:off x="4513263" y="5938838"/>
              <a:ext cx="249238" cy="76200"/>
            </a:xfrm>
            <a:custGeom>
              <a:avLst/>
              <a:gdLst>
                <a:gd name="T0" fmla="*/ 0 w 157"/>
                <a:gd name="T1" fmla="*/ 22 h 48"/>
                <a:gd name="T2" fmla="*/ 7 w 157"/>
                <a:gd name="T3" fmla="*/ 48 h 48"/>
                <a:gd name="T4" fmla="*/ 157 w 157"/>
                <a:gd name="T5" fmla="*/ 48 h 48"/>
                <a:gd name="T6" fmla="*/ 143 w 157"/>
                <a:gd name="T7" fmla="*/ 0 h 48"/>
                <a:gd name="T8" fmla="*/ 0 w 157"/>
                <a:gd name="T9" fmla="*/ 2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7" h="48">
                  <a:moveTo>
                    <a:pt x="0" y="22"/>
                  </a:moveTo>
                  <a:lnTo>
                    <a:pt x="7" y="48"/>
                  </a:lnTo>
                  <a:lnTo>
                    <a:pt x="157" y="48"/>
                  </a:lnTo>
                  <a:lnTo>
                    <a:pt x="143" y="0"/>
                  </a:lnTo>
                  <a:lnTo>
                    <a:pt x="0" y="22"/>
                  </a:lnTo>
                  <a:close/>
                </a:path>
              </a:pathLst>
            </a:custGeom>
            <a:solidFill>
              <a:srgbClr val="FCED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3562351" y="4010026"/>
              <a:ext cx="1349375" cy="7810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126" name="Rectangle 140"/>
          <p:cNvSpPr>
            <a:spLocks noChangeArrowheads="1"/>
          </p:cNvSpPr>
          <p:nvPr/>
        </p:nvSpPr>
        <p:spPr bwMode="auto">
          <a:xfrm>
            <a:off x="7599594" y="1825057"/>
            <a:ext cx="336839" cy="388202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27" name="Rectangle 141"/>
          <p:cNvSpPr>
            <a:spLocks noChangeArrowheads="1"/>
          </p:cNvSpPr>
          <p:nvPr/>
        </p:nvSpPr>
        <p:spPr bwMode="auto">
          <a:xfrm>
            <a:off x="7923780" y="1828383"/>
            <a:ext cx="2769361" cy="384831"/>
          </a:xfrm>
          <a:prstGeom prst="rect">
            <a:avLst/>
          </a:prstGeom>
          <a:solidFill>
            <a:srgbClr val="F5F5F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microsoft.com/cognitive</a:t>
            </a:r>
          </a:p>
        </p:txBody>
      </p:sp>
      <p:sp>
        <p:nvSpPr>
          <p:cNvPr id="95" name="Rectangle 97"/>
          <p:cNvSpPr>
            <a:spLocks noChangeArrowheads="1"/>
          </p:cNvSpPr>
          <p:nvPr/>
        </p:nvSpPr>
        <p:spPr bwMode="auto">
          <a:xfrm>
            <a:off x="8074694" y="2520371"/>
            <a:ext cx="2118975" cy="71854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Start coding</a:t>
            </a:r>
          </a:p>
        </p:txBody>
      </p:sp>
    </p:spTree>
    <p:extLst>
      <p:ext uri="{BB962C8B-B14F-4D97-AF65-F5344CB8AC3E}">
        <p14:creationId xmlns:p14="http://schemas.microsoft.com/office/powerpoint/2010/main" val="3381363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Speech Translation Service</a:t>
            </a:r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1"/>
          </p:nvPr>
        </p:nvSpPr>
        <p:spPr>
          <a:xfrm>
            <a:off x="6599184" y="1213174"/>
            <a:ext cx="5561812" cy="5859234"/>
          </a:xfrm>
        </p:spPr>
        <p:txBody>
          <a:bodyPr/>
          <a:lstStyle/>
          <a:p>
            <a:r>
              <a:rPr lang="en-US" dirty="0"/>
              <a:t>Automatic Speech Translation</a:t>
            </a:r>
          </a:p>
          <a:p>
            <a:pPr lvl="1"/>
            <a:r>
              <a:rPr lang="en-US" dirty="0"/>
              <a:t>Send voice</a:t>
            </a:r>
          </a:p>
          <a:p>
            <a:pPr lvl="1"/>
            <a:r>
              <a:rPr lang="en-US" dirty="0"/>
              <a:t>Receive translated text</a:t>
            </a:r>
          </a:p>
          <a:p>
            <a:pPr lvl="1"/>
            <a:r>
              <a:rPr lang="en-US" dirty="0"/>
              <a:t>Receive translated audio</a:t>
            </a:r>
          </a:p>
          <a:p>
            <a:r>
              <a:rPr lang="en-US" dirty="0"/>
              <a:t>Optimized for conversations</a:t>
            </a:r>
          </a:p>
          <a:p>
            <a:pPr lvl="1"/>
            <a:r>
              <a:rPr lang="en-US" dirty="0"/>
              <a:t>Human-to-human conversations,</a:t>
            </a:r>
          </a:p>
          <a:p>
            <a:pPr lvl="1"/>
            <a:r>
              <a:rPr lang="en-US" dirty="0"/>
              <a:t>not only simple utterances</a:t>
            </a:r>
          </a:p>
          <a:p>
            <a:r>
              <a:rPr lang="en-US" dirty="0"/>
              <a:t>Languages supported</a:t>
            </a:r>
          </a:p>
          <a:p>
            <a:pPr lvl="1"/>
            <a:r>
              <a:rPr lang="en-US" dirty="0"/>
              <a:t>Speech languages: 8</a:t>
            </a:r>
          </a:p>
          <a:p>
            <a:pPr lvl="1"/>
            <a:r>
              <a:rPr lang="en-US" dirty="0"/>
              <a:t>Text languages: 50+</a:t>
            </a:r>
          </a:p>
          <a:p>
            <a:r>
              <a:rPr lang="en-US" dirty="0"/>
              <a:t>Pay-per-second</a:t>
            </a:r>
          </a:p>
          <a:p>
            <a:pPr lvl="1"/>
            <a:r>
              <a:rPr lang="en-US" dirty="0"/>
              <a:t>$12/hour, 2 hours free</a:t>
            </a:r>
          </a:p>
        </p:txBody>
      </p:sp>
      <p:sp>
        <p:nvSpPr>
          <p:cNvPr id="9" name="Rectangle 8"/>
          <p:cNvSpPr/>
          <p:nvPr/>
        </p:nvSpPr>
        <p:spPr>
          <a:xfrm>
            <a:off x="788209" y="1355847"/>
            <a:ext cx="4584650" cy="14522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325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36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44795" y="1342559"/>
            <a:ext cx="1028688" cy="3182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325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28" b="0" i="0" u="none" strike="noStrike" kern="1200" cap="none" spc="0" normalizeH="0" baseline="0" noProof="0" dirty="0">
                <a:ln w="0"/>
                <a:solidFill>
                  <a:srgbClr val="0078D7"/>
                </a:solidFill>
                <a:effectLst>
                  <a:outerShdw blurRad="38100" dist="19050" dir="2700000" algn="tl" rotWithShape="0">
                    <a:srgbClr val="505050">
                      <a:alpha val="40000"/>
                    </a:srgbClr>
                  </a:outerShdw>
                </a:effectLst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Client app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15470" y="5859127"/>
            <a:ext cx="812400" cy="81240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3229743" y="1535950"/>
            <a:ext cx="2020872" cy="3182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B050"/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325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28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Translated text</a:t>
            </a:r>
            <a:endParaRPr kumimoji="0" lang="zh-CN" altLang="en-US" sz="1428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489656" y="5586501"/>
            <a:ext cx="1103240" cy="350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325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32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Translator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2774514" y="5046302"/>
            <a:ext cx="511840" cy="453344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2271120" y="3421073"/>
            <a:ext cx="1552451" cy="1552452"/>
            <a:chOff x="1092201" y="3995738"/>
            <a:chExt cx="2063749" cy="2063750"/>
          </a:xfrm>
        </p:grpSpPr>
        <p:sp>
          <p:nvSpPr>
            <p:cNvPr id="17" name="Freeform 5"/>
            <p:cNvSpPr>
              <a:spLocks/>
            </p:cNvSpPr>
            <p:nvPr/>
          </p:nvSpPr>
          <p:spPr bwMode="auto">
            <a:xfrm>
              <a:off x="1397000" y="4391025"/>
              <a:ext cx="1385887" cy="957263"/>
            </a:xfrm>
            <a:custGeom>
              <a:avLst/>
              <a:gdLst>
                <a:gd name="T0" fmla="*/ 249 w 249"/>
                <a:gd name="T1" fmla="*/ 116 h 172"/>
                <a:gd name="T2" fmla="*/ 200 w 249"/>
                <a:gd name="T3" fmla="*/ 172 h 172"/>
                <a:gd name="T4" fmla="*/ 42 w 249"/>
                <a:gd name="T5" fmla="*/ 172 h 172"/>
                <a:gd name="T6" fmla="*/ 38 w 249"/>
                <a:gd name="T7" fmla="*/ 172 h 172"/>
                <a:gd name="T8" fmla="*/ 0 w 249"/>
                <a:gd name="T9" fmla="*/ 133 h 172"/>
                <a:gd name="T10" fmla="*/ 38 w 249"/>
                <a:gd name="T11" fmla="*/ 95 h 172"/>
                <a:gd name="T12" fmla="*/ 45 w 249"/>
                <a:gd name="T13" fmla="*/ 96 h 172"/>
                <a:gd name="T14" fmla="*/ 77 w 249"/>
                <a:gd name="T15" fmla="*/ 68 h 172"/>
                <a:gd name="T16" fmla="*/ 179 w 249"/>
                <a:gd name="T17" fmla="*/ 62 h 172"/>
                <a:gd name="T18" fmla="*/ 193 w 249"/>
                <a:gd name="T19" fmla="*/ 60 h 172"/>
                <a:gd name="T20" fmla="*/ 249 w 249"/>
                <a:gd name="T21" fmla="*/ 116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49" h="172">
                  <a:moveTo>
                    <a:pt x="249" y="116"/>
                  </a:moveTo>
                  <a:cubicBezTo>
                    <a:pt x="249" y="144"/>
                    <a:pt x="227" y="168"/>
                    <a:pt x="200" y="172"/>
                  </a:cubicBezTo>
                  <a:cubicBezTo>
                    <a:pt x="42" y="172"/>
                    <a:pt x="42" y="172"/>
                    <a:pt x="42" y="172"/>
                  </a:cubicBezTo>
                  <a:cubicBezTo>
                    <a:pt x="38" y="172"/>
                    <a:pt x="38" y="172"/>
                    <a:pt x="38" y="172"/>
                  </a:cubicBezTo>
                  <a:cubicBezTo>
                    <a:pt x="17" y="172"/>
                    <a:pt x="0" y="154"/>
                    <a:pt x="0" y="133"/>
                  </a:cubicBezTo>
                  <a:cubicBezTo>
                    <a:pt x="0" y="112"/>
                    <a:pt x="17" y="95"/>
                    <a:pt x="38" y="95"/>
                  </a:cubicBezTo>
                  <a:cubicBezTo>
                    <a:pt x="40" y="95"/>
                    <a:pt x="46" y="98"/>
                    <a:pt x="45" y="96"/>
                  </a:cubicBezTo>
                  <a:cubicBezTo>
                    <a:pt x="39" y="78"/>
                    <a:pt x="53" y="58"/>
                    <a:pt x="77" y="68"/>
                  </a:cubicBezTo>
                  <a:cubicBezTo>
                    <a:pt x="74" y="31"/>
                    <a:pt x="148" y="0"/>
                    <a:pt x="179" y="62"/>
                  </a:cubicBezTo>
                  <a:cubicBezTo>
                    <a:pt x="183" y="61"/>
                    <a:pt x="188" y="60"/>
                    <a:pt x="193" y="60"/>
                  </a:cubicBezTo>
                  <a:cubicBezTo>
                    <a:pt x="224" y="60"/>
                    <a:pt x="249" y="85"/>
                    <a:pt x="249" y="116"/>
                  </a:cubicBezTo>
                </a:path>
              </a:pathLst>
            </a:custGeom>
            <a:solidFill>
              <a:srgbClr val="2172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47" tIns="46623" rIns="93247" bIns="4662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" name="Freeform 6"/>
            <p:cNvSpPr>
              <a:spLocks noEditPoints="1"/>
            </p:cNvSpPr>
            <p:nvPr/>
          </p:nvSpPr>
          <p:spPr bwMode="auto">
            <a:xfrm>
              <a:off x="1092201" y="3995738"/>
              <a:ext cx="2063749" cy="2063750"/>
            </a:xfrm>
            <a:custGeom>
              <a:avLst/>
              <a:gdLst>
                <a:gd name="T0" fmla="*/ 186 w 371"/>
                <a:gd name="T1" fmla="*/ 347 h 371"/>
                <a:gd name="T2" fmla="*/ 24 w 371"/>
                <a:gd name="T3" fmla="*/ 185 h 371"/>
                <a:gd name="T4" fmla="*/ 186 w 371"/>
                <a:gd name="T5" fmla="*/ 23 h 371"/>
                <a:gd name="T6" fmla="*/ 347 w 371"/>
                <a:gd name="T7" fmla="*/ 185 h 371"/>
                <a:gd name="T8" fmla="*/ 186 w 371"/>
                <a:gd name="T9" fmla="*/ 347 h 371"/>
                <a:gd name="T10" fmla="*/ 186 w 371"/>
                <a:gd name="T11" fmla="*/ 371 h 371"/>
                <a:gd name="T12" fmla="*/ 371 w 371"/>
                <a:gd name="T13" fmla="*/ 185 h 371"/>
                <a:gd name="T14" fmla="*/ 186 w 371"/>
                <a:gd name="T15" fmla="*/ 0 h 371"/>
                <a:gd name="T16" fmla="*/ 0 w 371"/>
                <a:gd name="T17" fmla="*/ 185 h 371"/>
                <a:gd name="T18" fmla="*/ 186 w 371"/>
                <a:gd name="T19" fmla="*/ 371 h 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71" h="371">
                  <a:moveTo>
                    <a:pt x="186" y="347"/>
                  </a:moveTo>
                  <a:cubicBezTo>
                    <a:pt x="96" y="347"/>
                    <a:pt x="24" y="274"/>
                    <a:pt x="24" y="185"/>
                  </a:cubicBezTo>
                  <a:cubicBezTo>
                    <a:pt x="24" y="96"/>
                    <a:pt x="96" y="23"/>
                    <a:pt x="186" y="23"/>
                  </a:cubicBezTo>
                  <a:cubicBezTo>
                    <a:pt x="275" y="23"/>
                    <a:pt x="347" y="96"/>
                    <a:pt x="347" y="185"/>
                  </a:cubicBezTo>
                  <a:cubicBezTo>
                    <a:pt x="347" y="274"/>
                    <a:pt x="275" y="347"/>
                    <a:pt x="186" y="347"/>
                  </a:cubicBezTo>
                  <a:moveTo>
                    <a:pt x="186" y="371"/>
                  </a:moveTo>
                  <a:cubicBezTo>
                    <a:pt x="288" y="371"/>
                    <a:pt x="371" y="288"/>
                    <a:pt x="371" y="185"/>
                  </a:cubicBezTo>
                  <a:cubicBezTo>
                    <a:pt x="371" y="83"/>
                    <a:pt x="288" y="0"/>
                    <a:pt x="186" y="0"/>
                  </a:cubicBezTo>
                  <a:cubicBezTo>
                    <a:pt x="83" y="0"/>
                    <a:pt x="0" y="83"/>
                    <a:pt x="0" y="185"/>
                  </a:cubicBezTo>
                  <a:cubicBezTo>
                    <a:pt x="0" y="288"/>
                    <a:pt x="83" y="371"/>
                    <a:pt x="186" y="371"/>
                  </a:cubicBezTo>
                </a:path>
              </a:pathLst>
            </a:custGeom>
            <a:solidFill>
              <a:srgbClr val="2172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47" tIns="46623" rIns="93247" bIns="4662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pic>
        <p:nvPicPr>
          <p:cNvPr id="19" name="Picture 18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6579329">
            <a:off x="3012335" y="2835616"/>
            <a:ext cx="666409" cy="288557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4500000">
            <a:off x="2466398" y="2836623"/>
            <a:ext cx="674727" cy="27760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116" y="1696451"/>
            <a:ext cx="1781405" cy="951764"/>
          </a:xfrm>
          <a:prstGeom prst="rect">
            <a:avLst/>
          </a:prstGeom>
          <a:ln>
            <a:noFill/>
          </a:ln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9743" y="1922918"/>
            <a:ext cx="2017490" cy="707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816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275481" y="1213174"/>
            <a:ext cx="11885514" cy="5255467"/>
          </a:xfrm>
        </p:spPr>
        <p:txBody>
          <a:bodyPr>
            <a:normAutofit/>
          </a:bodyPr>
          <a:lstStyle/>
          <a:p>
            <a:r>
              <a:rPr lang="en-US" dirty="0"/>
              <a:t>Provided as a </a:t>
            </a:r>
            <a:r>
              <a:rPr lang="en-US" dirty="0" err="1"/>
              <a:t>WebSocket</a:t>
            </a:r>
            <a:r>
              <a:rPr lang="en-US" dirty="0"/>
              <a:t> API</a:t>
            </a:r>
          </a:p>
          <a:p>
            <a:pPr lvl="1"/>
            <a:r>
              <a:rPr lang="en-US" dirty="0"/>
              <a:t>Send: Stream of audio in PCM encoding</a:t>
            </a:r>
          </a:p>
          <a:p>
            <a:pPr lvl="1"/>
            <a:r>
              <a:rPr lang="en-US" dirty="0"/>
              <a:t>Receive: Stream of</a:t>
            </a:r>
          </a:p>
          <a:p>
            <a:pPr lvl="2"/>
            <a:r>
              <a:rPr lang="en-US" dirty="0"/>
              <a:t>Text of the partial recognition</a:t>
            </a:r>
          </a:p>
          <a:p>
            <a:pPr lvl="2"/>
            <a:r>
              <a:rPr lang="en-US" dirty="0"/>
              <a:t>Translated text of the partial recognition</a:t>
            </a:r>
          </a:p>
          <a:p>
            <a:pPr lvl="2"/>
            <a:r>
              <a:rPr lang="en-US" dirty="0"/>
              <a:t>Final recognition *</a:t>
            </a:r>
          </a:p>
          <a:p>
            <a:pPr lvl="2"/>
            <a:r>
              <a:rPr lang="en-US" dirty="0"/>
              <a:t>Final translation</a:t>
            </a:r>
          </a:p>
          <a:p>
            <a:pPr lvl="2"/>
            <a:r>
              <a:rPr lang="en-US" dirty="0"/>
              <a:t>Optional: Audio of the final translation (PCM encoding)</a:t>
            </a:r>
          </a:p>
          <a:p>
            <a:pPr lvl="2"/>
            <a:endParaRPr lang="en-US" dirty="0"/>
          </a:p>
          <a:p>
            <a:pPr marL="932418" lvl="2" indent="0">
              <a:buNone/>
            </a:pPr>
            <a:r>
              <a:rPr lang="en-US" i="1" dirty="0"/>
              <a:t>* Final recognition triggered by 500ms silence</a:t>
            </a:r>
          </a:p>
          <a:p>
            <a:pPr marL="475306" indent="0">
              <a:buNone/>
            </a:pPr>
            <a:endParaRPr lang="en-US" dirty="0"/>
          </a:p>
          <a:p>
            <a:pPr marL="475306" indent="0">
              <a:buNone/>
            </a:pPr>
            <a:r>
              <a:rPr lang="en-US" sz="3599" dirty="0"/>
              <a:t>Same technology as used in Skype Translator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New: Translate Speech - Close to real-time</a:t>
            </a:r>
          </a:p>
        </p:txBody>
      </p:sp>
    </p:spTree>
    <p:extLst>
      <p:ext uri="{BB962C8B-B14F-4D97-AF65-F5344CB8AC3E}">
        <p14:creationId xmlns:p14="http://schemas.microsoft.com/office/powerpoint/2010/main" val="738532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275481" y="1213174"/>
            <a:ext cx="11885514" cy="5331656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wss://dev.microsofttranslator.com/api/speech?from=en-US&amp;to=de-DE&amp;voice=de-DE-Katja&amp;features=TextToSpeech,Partial&amp;profanity=Strict</a:t>
            </a:r>
            <a:endParaRPr lang="en-US" b="1" dirty="0"/>
          </a:p>
          <a:p>
            <a:pPr marL="466209" lvl="1" indent="0">
              <a:buNone/>
            </a:pPr>
            <a:endParaRPr lang="en-US" b="1" dirty="0"/>
          </a:p>
          <a:p>
            <a:pPr marL="466209" lvl="1" indent="0">
              <a:buNone/>
            </a:pPr>
            <a:r>
              <a:rPr lang="en-US" b="1" dirty="0"/>
              <a:t>http headers:</a:t>
            </a:r>
          </a:p>
          <a:p>
            <a:pPr marL="466209" lvl="1" indent="0">
              <a:buNone/>
            </a:pPr>
            <a:r>
              <a:rPr lang="en-US" dirty="0"/>
              <a:t>Accept: application/</a:t>
            </a:r>
            <a:r>
              <a:rPr lang="en-US" dirty="0" err="1"/>
              <a:t>json</a:t>
            </a:r>
            <a:r>
              <a:rPr lang="en-US" dirty="0"/>
              <a:t>; version=4 </a:t>
            </a:r>
          </a:p>
          <a:p>
            <a:pPr marL="466209" lvl="1" indent="0">
              <a:buNone/>
            </a:pPr>
            <a:r>
              <a:rPr lang="en-US" dirty="0"/>
              <a:t>Authorization: {ADM token} </a:t>
            </a:r>
          </a:p>
          <a:p>
            <a:endParaRPr lang="en-US" dirty="0"/>
          </a:p>
          <a:p>
            <a:r>
              <a:rPr lang="en-US" dirty="0"/>
              <a:t>Translate from English to German</a:t>
            </a:r>
          </a:p>
          <a:p>
            <a:r>
              <a:rPr lang="en-US" dirty="0"/>
              <a:t>Choose a specific female voice</a:t>
            </a:r>
          </a:p>
          <a:p>
            <a:r>
              <a:rPr lang="en-US" dirty="0"/>
              <a:t>Return audio</a:t>
            </a:r>
          </a:p>
          <a:p>
            <a:r>
              <a:rPr lang="en-US" dirty="0"/>
              <a:t>Return partial results (before 500ms silence) </a:t>
            </a:r>
          </a:p>
          <a:p>
            <a:r>
              <a:rPr lang="en-US" dirty="0"/>
              <a:t>Apply strict profanity filtering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a speech translation method call</a:t>
            </a:r>
          </a:p>
        </p:txBody>
      </p:sp>
    </p:spTree>
    <p:extLst>
      <p:ext uri="{BB962C8B-B14F-4D97-AF65-F5344CB8AC3E}">
        <p14:creationId xmlns:p14="http://schemas.microsoft.com/office/powerpoint/2010/main" val="2235630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5481" y="1059208"/>
            <a:ext cx="11885514" cy="5903350"/>
          </a:xfrm>
        </p:spPr>
        <p:txBody>
          <a:bodyPr/>
          <a:lstStyle/>
          <a:p>
            <a:pPr marL="514350" indent="-514350">
              <a:spcBef>
                <a:spcPts val="1800"/>
              </a:spcBef>
              <a:buFont typeface="+mj-lt"/>
              <a:buAutoNum type="arabicPeriod"/>
            </a:pPr>
            <a:r>
              <a:rPr lang="en-US" sz="3199" dirty="0"/>
              <a:t>Setup to receive audio</a:t>
            </a:r>
          </a:p>
          <a:p>
            <a:pPr marL="514350" indent="-514350">
              <a:spcBef>
                <a:spcPts val="1800"/>
              </a:spcBef>
              <a:buFont typeface="+mj-lt"/>
              <a:buAutoNum type="arabicPeriod"/>
            </a:pPr>
            <a:r>
              <a:rPr lang="en-US" sz="3199" dirty="0"/>
              <a:t>Get an </a:t>
            </a:r>
            <a:r>
              <a:rPr lang="en-US" sz="3199" dirty="0" err="1"/>
              <a:t>oAuth</a:t>
            </a:r>
            <a:r>
              <a:rPr lang="en-US" sz="3199" dirty="0"/>
              <a:t> token</a:t>
            </a:r>
          </a:p>
          <a:p>
            <a:pPr marL="514350" indent="-514350">
              <a:spcBef>
                <a:spcPts val="1800"/>
              </a:spcBef>
              <a:buFont typeface="+mj-lt"/>
              <a:buAutoNum type="arabicPeriod"/>
            </a:pPr>
            <a:r>
              <a:rPr lang="en-US" sz="3199" dirty="0"/>
              <a:t>Connect to Microsoft Translator via a websocket</a:t>
            </a:r>
          </a:p>
          <a:p>
            <a:pPr marL="514350" indent="-514350">
              <a:spcBef>
                <a:spcPts val="1800"/>
              </a:spcBef>
              <a:buFont typeface="+mj-lt"/>
              <a:buAutoNum type="arabicPeriod"/>
            </a:pPr>
            <a:r>
              <a:rPr lang="en-US" sz="3199" dirty="0" err="1"/>
              <a:t>OnConnect</a:t>
            </a:r>
            <a:r>
              <a:rPr lang="en-US" sz="3199" dirty="0"/>
              <a:t>; setup header, and begin sending audio </a:t>
            </a:r>
          </a:p>
          <a:p>
            <a:pPr marL="514350" indent="-514350">
              <a:spcBef>
                <a:spcPts val="1800"/>
              </a:spcBef>
              <a:buFont typeface="+mj-lt"/>
              <a:buAutoNum type="arabicPeriod"/>
            </a:pPr>
            <a:r>
              <a:rPr lang="en-US" sz="3199" dirty="0"/>
              <a:t>Receive Messages, parse JSON to get Recognized Text and Translated Text</a:t>
            </a:r>
          </a:p>
          <a:p>
            <a:pPr marL="514350" indent="-514350">
              <a:spcBef>
                <a:spcPts val="1800"/>
              </a:spcBef>
              <a:buFont typeface="+mj-lt"/>
              <a:buAutoNum type="arabicPeriod"/>
            </a:pPr>
            <a:r>
              <a:rPr lang="en-US" sz="3199" dirty="0"/>
              <a:t>Receive Audio data in chunks</a:t>
            </a:r>
          </a:p>
          <a:p>
            <a:pPr marL="514350" indent="-514350">
              <a:spcBef>
                <a:spcPts val="1800"/>
              </a:spcBef>
              <a:buFont typeface="+mj-lt"/>
              <a:buAutoNum type="arabicPeriod"/>
            </a:pPr>
            <a:r>
              <a:rPr lang="en-US" sz="3199" dirty="0"/>
              <a:t>Play audio and display the text</a:t>
            </a:r>
          </a:p>
          <a:p>
            <a:pPr marL="514350" indent="-514350">
              <a:spcBef>
                <a:spcPts val="1800"/>
              </a:spcBef>
              <a:buFont typeface="+mj-lt"/>
              <a:buAutoNum type="arabicPeriod"/>
            </a:pPr>
            <a:r>
              <a:rPr lang="en-US" sz="3199" dirty="0"/>
              <a:t>Disconnect </a:t>
            </a:r>
            <a:r>
              <a:rPr lang="en-US" sz="3199" dirty="0" err="1"/>
              <a:t>websocket</a:t>
            </a:r>
            <a:r>
              <a:rPr lang="en-US" sz="3199" dirty="0"/>
              <a:t> when session is complete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75482" y="144939"/>
            <a:ext cx="11887878" cy="917444"/>
          </a:xfrm>
        </p:spPr>
        <p:txBody>
          <a:bodyPr/>
          <a:lstStyle/>
          <a:p>
            <a:r>
              <a:rPr lang="en-US" dirty="0"/>
              <a:t>Speech API Application Flow</a:t>
            </a:r>
          </a:p>
        </p:txBody>
      </p:sp>
    </p:spTree>
    <p:extLst>
      <p:ext uri="{BB962C8B-B14F-4D97-AF65-F5344CB8AC3E}">
        <p14:creationId xmlns:p14="http://schemas.microsoft.com/office/powerpoint/2010/main" val="119483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74245" y="2833033"/>
            <a:ext cx="3253192" cy="1181862"/>
          </a:xfrm>
        </p:spPr>
        <p:txBody>
          <a:bodyPr/>
          <a:lstStyle/>
          <a:p>
            <a:r>
              <a:rPr lang="en-US" dirty="0"/>
              <a:t>Demo</a:t>
            </a:r>
          </a:p>
        </p:txBody>
      </p:sp>
      <p:grpSp>
        <p:nvGrpSpPr>
          <p:cNvPr id="97" name="Group 96"/>
          <p:cNvGrpSpPr/>
          <p:nvPr/>
        </p:nvGrpSpPr>
        <p:grpSpPr>
          <a:xfrm>
            <a:off x="7056437" y="1058862"/>
            <a:ext cx="4187064" cy="5029200"/>
            <a:chOff x="3322638" y="3649663"/>
            <a:chExt cx="1828800" cy="2365375"/>
          </a:xfrm>
        </p:grpSpPr>
        <p:sp>
          <p:nvSpPr>
            <p:cNvPr id="11" name="AutoShape 3"/>
            <p:cNvSpPr>
              <a:spLocks noChangeAspect="1" noChangeArrowheads="1" noTextEdit="1"/>
            </p:cNvSpPr>
            <p:nvPr/>
          </p:nvSpPr>
          <p:spPr bwMode="auto">
            <a:xfrm>
              <a:off x="3322638" y="3649663"/>
              <a:ext cx="1828800" cy="2365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3322638" y="3649663"/>
              <a:ext cx="1828800" cy="1495425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" name="Rectangle 6"/>
            <p:cNvSpPr>
              <a:spLocks noChangeArrowheads="1"/>
            </p:cNvSpPr>
            <p:nvPr/>
          </p:nvSpPr>
          <p:spPr bwMode="auto">
            <a:xfrm>
              <a:off x="3322638" y="5145088"/>
              <a:ext cx="1828800" cy="869950"/>
            </a:xfrm>
            <a:prstGeom prst="rect">
              <a:avLst/>
            </a:prstGeom>
            <a:solidFill>
              <a:srgbClr val="00B1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" name="Freeform 7"/>
            <p:cNvSpPr>
              <a:spLocks/>
            </p:cNvSpPr>
            <p:nvPr/>
          </p:nvSpPr>
          <p:spPr bwMode="auto">
            <a:xfrm>
              <a:off x="3468688" y="3913188"/>
              <a:ext cx="1538288" cy="1231900"/>
            </a:xfrm>
            <a:custGeom>
              <a:avLst/>
              <a:gdLst>
                <a:gd name="T0" fmla="*/ 969 w 969"/>
                <a:gd name="T1" fmla="*/ 615 h 776"/>
                <a:gd name="T2" fmla="*/ 969 w 969"/>
                <a:gd name="T3" fmla="*/ 0 h 776"/>
                <a:gd name="T4" fmla="*/ 0 w 969"/>
                <a:gd name="T5" fmla="*/ 0 h 776"/>
                <a:gd name="T6" fmla="*/ 0 w 969"/>
                <a:gd name="T7" fmla="*/ 615 h 776"/>
                <a:gd name="T8" fmla="*/ 459 w 969"/>
                <a:gd name="T9" fmla="*/ 650 h 776"/>
                <a:gd name="T10" fmla="*/ 440 w 969"/>
                <a:gd name="T11" fmla="*/ 755 h 776"/>
                <a:gd name="T12" fmla="*/ 322 w 969"/>
                <a:gd name="T13" fmla="*/ 755 h 776"/>
                <a:gd name="T14" fmla="*/ 322 w 969"/>
                <a:gd name="T15" fmla="*/ 776 h 776"/>
                <a:gd name="T16" fmla="*/ 647 w 969"/>
                <a:gd name="T17" fmla="*/ 776 h 776"/>
                <a:gd name="T18" fmla="*/ 647 w 969"/>
                <a:gd name="T19" fmla="*/ 755 h 776"/>
                <a:gd name="T20" fmla="*/ 529 w 969"/>
                <a:gd name="T21" fmla="*/ 755 h 776"/>
                <a:gd name="T22" fmla="*/ 510 w 969"/>
                <a:gd name="T23" fmla="*/ 650 h 776"/>
                <a:gd name="T24" fmla="*/ 969 w 969"/>
                <a:gd name="T25" fmla="*/ 615 h 7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69" h="776">
                  <a:moveTo>
                    <a:pt x="969" y="615"/>
                  </a:moveTo>
                  <a:lnTo>
                    <a:pt x="969" y="0"/>
                  </a:lnTo>
                  <a:lnTo>
                    <a:pt x="0" y="0"/>
                  </a:lnTo>
                  <a:lnTo>
                    <a:pt x="0" y="615"/>
                  </a:lnTo>
                  <a:lnTo>
                    <a:pt x="459" y="650"/>
                  </a:lnTo>
                  <a:lnTo>
                    <a:pt x="440" y="755"/>
                  </a:lnTo>
                  <a:lnTo>
                    <a:pt x="322" y="755"/>
                  </a:lnTo>
                  <a:lnTo>
                    <a:pt x="322" y="776"/>
                  </a:lnTo>
                  <a:lnTo>
                    <a:pt x="647" y="776"/>
                  </a:lnTo>
                  <a:lnTo>
                    <a:pt x="647" y="755"/>
                  </a:lnTo>
                  <a:lnTo>
                    <a:pt x="529" y="755"/>
                  </a:lnTo>
                  <a:lnTo>
                    <a:pt x="510" y="650"/>
                  </a:lnTo>
                  <a:lnTo>
                    <a:pt x="969" y="61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" name="Rectangle 15"/>
            <p:cNvSpPr>
              <a:spLocks noChangeArrowheads="1"/>
            </p:cNvSpPr>
            <p:nvPr/>
          </p:nvSpPr>
          <p:spPr bwMode="auto">
            <a:xfrm>
              <a:off x="4168776" y="4273551"/>
              <a:ext cx="30163" cy="30163"/>
            </a:xfrm>
            <a:prstGeom prst="rect">
              <a:avLst/>
            </a:prstGeom>
            <a:solidFill>
              <a:srgbClr val="FCED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4" name="Rectangle 17"/>
            <p:cNvSpPr>
              <a:spLocks noChangeArrowheads="1"/>
            </p:cNvSpPr>
            <p:nvPr/>
          </p:nvSpPr>
          <p:spPr bwMode="auto">
            <a:xfrm>
              <a:off x="4168776" y="4344988"/>
              <a:ext cx="30163" cy="31750"/>
            </a:xfrm>
            <a:prstGeom prst="rect">
              <a:avLst/>
            </a:prstGeom>
            <a:solidFill>
              <a:srgbClr val="76BB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" name="Rectangle 20"/>
            <p:cNvSpPr>
              <a:spLocks noChangeArrowheads="1"/>
            </p:cNvSpPr>
            <p:nvPr/>
          </p:nvSpPr>
          <p:spPr bwMode="auto">
            <a:xfrm>
              <a:off x="4203701" y="4273551"/>
              <a:ext cx="31750" cy="30163"/>
            </a:xfrm>
            <a:prstGeom prst="rect">
              <a:avLst/>
            </a:prstGeom>
            <a:solidFill>
              <a:srgbClr val="FCED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" name="Rectangle 21"/>
            <p:cNvSpPr>
              <a:spLocks noChangeArrowheads="1"/>
            </p:cNvSpPr>
            <p:nvPr/>
          </p:nvSpPr>
          <p:spPr bwMode="auto">
            <a:xfrm>
              <a:off x="4240213" y="4273551"/>
              <a:ext cx="31750" cy="30163"/>
            </a:xfrm>
            <a:prstGeom prst="rect">
              <a:avLst/>
            </a:prstGeom>
            <a:solidFill>
              <a:srgbClr val="FCED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" name="Rectangle 25"/>
            <p:cNvSpPr>
              <a:spLocks noChangeArrowheads="1"/>
            </p:cNvSpPr>
            <p:nvPr/>
          </p:nvSpPr>
          <p:spPr bwMode="auto">
            <a:xfrm>
              <a:off x="4275138" y="4308476"/>
              <a:ext cx="31750" cy="31750"/>
            </a:xfrm>
            <a:prstGeom prst="rect">
              <a:avLst/>
            </a:prstGeom>
            <a:solidFill>
              <a:srgbClr val="76BB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4" name="Rectangle 27"/>
            <p:cNvSpPr>
              <a:spLocks noChangeArrowheads="1"/>
            </p:cNvSpPr>
            <p:nvPr/>
          </p:nvSpPr>
          <p:spPr bwMode="auto">
            <a:xfrm>
              <a:off x="4275138" y="4379913"/>
              <a:ext cx="31750" cy="31750"/>
            </a:xfrm>
            <a:prstGeom prst="rect">
              <a:avLst/>
            </a:prstGeom>
            <a:solidFill>
              <a:srgbClr val="76BB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" name="Rectangle 28"/>
            <p:cNvSpPr>
              <a:spLocks noChangeArrowheads="1"/>
            </p:cNvSpPr>
            <p:nvPr/>
          </p:nvSpPr>
          <p:spPr bwMode="auto">
            <a:xfrm>
              <a:off x="4275138" y="4416426"/>
              <a:ext cx="31750" cy="30163"/>
            </a:xfrm>
            <a:prstGeom prst="rect">
              <a:avLst/>
            </a:prstGeom>
            <a:solidFill>
              <a:srgbClr val="76BB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6" name="Rectangle 29"/>
            <p:cNvSpPr>
              <a:spLocks noChangeArrowheads="1"/>
            </p:cNvSpPr>
            <p:nvPr/>
          </p:nvSpPr>
          <p:spPr bwMode="auto">
            <a:xfrm>
              <a:off x="3594101" y="5226051"/>
              <a:ext cx="1287463" cy="387350"/>
            </a:xfrm>
            <a:prstGeom prst="rect">
              <a:avLst/>
            </a:prstGeom>
            <a:solidFill>
              <a:srgbClr val="0082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7" name="Rectangle 30"/>
            <p:cNvSpPr>
              <a:spLocks noChangeArrowheads="1"/>
            </p:cNvSpPr>
            <p:nvPr/>
          </p:nvSpPr>
          <p:spPr bwMode="auto">
            <a:xfrm>
              <a:off x="3644901" y="5267326"/>
              <a:ext cx="50800" cy="50800"/>
            </a:xfrm>
            <a:prstGeom prst="rect">
              <a:avLst/>
            </a:prstGeom>
            <a:solidFill>
              <a:srgbClr val="00B1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8" name="Rectangle 31"/>
            <p:cNvSpPr>
              <a:spLocks noChangeArrowheads="1"/>
            </p:cNvSpPr>
            <p:nvPr/>
          </p:nvSpPr>
          <p:spPr bwMode="auto">
            <a:xfrm>
              <a:off x="3725863" y="5267326"/>
              <a:ext cx="50800" cy="50800"/>
            </a:xfrm>
            <a:prstGeom prst="rect">
              <a:avLst/>
            </a:prstGeom>
            <a:solidFill>
              <a:srgbClr val="00B1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9" name="Rectangle 32"/>
            <p:cNvSpPr>
              <a:spLocks noChangeArrowheads="1"/>
            </p:cNvSpPr>
            <p:nvPr/>
          </p:nvSpPr>
          <p:spPr bwMode="auto">
            <a:xfrm>
              <a:off x="3806826" y="5267326"/>
              <a:ext cx="50800" cy="50800"/>
            </a:xfrm>
            <a:prstGeom prst="rect">
              <a:avLst/>
            </a:prstGeom>
            <a:solidFill>
              <a:srgbClr val="00B1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3887788" y="5267326"/>
              <a:ext cx="50800" cy="50800"/>
            </a:xfrm>
            <a:prstGeom prst="rect">
              <a:avLst/>
            </a:prstGeom>
            <a:solidFill>
              <a:srgbClr val="00B1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1" name="Rectangle 34"/>
            <p:cNvSpPr>
              <a:spLocks noChangeArrowheads="1"/>
            </p:cNvSpPr>
            <p:nvPr/>
          </p:nvSpPr>
          <p:spPr bwMode="auto">
            <a:xfrm>
              <a:off x="3968751" y="5267326"/>
              <a:ext cx="50800" cy="50800"/>
            </a:xfrm>
            <a:prstGeom prst="rect">
              <a:avLst/>
            </a:prstGeom>
            <a:solidFill>
              <a:srgbClr val="00B1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2" name="Rectangle 35"/>
            <p:cNvSpPr>
              <a:spLocks noChangeArrowheads="1"/>
            </p:cNvSpPr>
            <p:nvPr/>
          </p:nvSpPr>
          <p:spPr bwMode="auto">
            <a:xfrm>
              <a:off x="4049713" y="5267326"/>
              <a:ext cx="50800" cy="50800"/>
            </a:xfrm>
            <a:prstGeom prst="rect">
              <a:avLst/>
            </a:prstGeom>
            <a:solidFill>
              <a:srgbClr val="00B1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3" name="Rectangle 36"/>
            <p:cNvSpPr>
              <a:spLocks noChangeArrowheads="1"/>
            </p:cNvSpPr>
            <p:nvPr/>
          </p:nvSpPr>
          <p:spPr bwMode="auto">
            <a:xfrm>
              <a:off x="4130676" y="5267326"/>
              <a:ext cx="52388" cy="50800"/>
            </a:xfrm>
            <a:prstGeom prst="rect">
              <a:avLst/>
            </a:prstGeom>
            <a:solidFill>
              <a:srgbClr val="00B1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4" name="Rectangle 37"/>
            <p:cNvSpPr>
              <a:spLocks noChangeArrowheads="1"/>
            </p:cNvSpPr>
            <p:nvPr/>
          </p:nvSpPr>
          <p:spPr bwMode="auto">
            <a:xfrm>
              <a:off x="4211638" y="5267326"/>
              <a:ext cx="50800" cy="50800"/>
            </a:xfrm>
            <a:prstGeom prst="rect">
              <a:avLst/>
            </a:prstGeom>
            <a:solidFill>
              <a:srgbClr val="00B1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5" name="Rectangle 38"/>
            <p:cNvSpPr>
              <a:spLocks noChangeArrowheads="1"/>
            </p:cNvSpPr>
            <p:nvPr/>
          </p:nvSpPr>
          <p:spPr bwMode="auto">
            <a:xfrm>
              <a:off x="4292601" y="5267326"/>
              <a:ext cx="52388" cy="50800"/>
            </a:xfrm>
            <a:prstGeom prst="rect">
              <a:avLst/>
            </a:prstGeom>
            <a:solidFill>
              <a:srgbClr val="00B1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6" name="Rectangle 39"/>
            <p:cNvSpPr>
              <a:spLocks noChangeArrowheads="1"/>
            </p:cNvSpPr>
            <p:nvPr/>
          </p:nvSpPr>
          <p:spPr bwMode="auto">
            <a:xfrm>
              <a:off x="4375151" y="5267326"/>
              <a:ext cx="50800" cy="50800"/>
            </a:xfrm>
            <a:prstGeom prst="rect">
              <a:avLst/>
            </a:prstGeom>
            <a:solidFill>
              <a:srgbClr val="00B1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7" name="Rectangle 40"/>
            <p:cNvSpPr>
              <a:spLocks noChangeArrowheads="1"/>
            </p:cNvSpPr>
            <p:nvPr/>
          </p:nvSpPr>
          <p:spPr bwMode="auto">
            <a:xfrm>
              <a:off x="4454526" y="5267326"/>
              <a:ext cx="52388" cy="50800"/>
            </a:xfrm>
            <a:prstGeom prst="rect">
              <a:avLst/>
            </a:prstGeom>
            <a:solidFill>
              <a:srgbClr val="00B1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8" name="Rectangle 41"/>
            <p:cNvSpPr>
              <a:spLocks noChangeArrowheads="1"/>
            </p:cNvSpPr>
            <p:nvPr/>
          </p:nvSpPr>
          <p:spPr bwMode="auto">
            <a:xfrm>
              <a:off x="4537076" y="5267326"/>
              <a:ext cx="50800" cy="50800"/>
            </a:xfrm>
            <a:prstGeom prst="rect">
              <a:avLst/>
            </a:prstGeom>
            <a:solidFill>
              <a:srgbClr val="00B1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9" name="Rectangle 42"/>
            <p:cNvSpPr>
              <a:spLocks noChangeArrowheads="1"/>
            </p:cNvSpPr>
            <p:nvPr/>
          </p:nvSpPr>
          <p:spPr bwMode="auto">
            <a:xfrm>
              <a:off x="4616451" y="5267326"/>
              <a:ext cx="52388" cy="50800"/>
            </a:xfrm>
            <a:prstGeom prst="rect">
              <a:avLst/>
            </a:prstGeom>
            <a:solidFill>
              <a:srgbClr val="00B1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0" name="Rectangle 43"/>
            <p:cNvSpPr>
              <a:spLocks noChangeArrowheads="1"/>
            </p:cNvSpPr>
            <p:nvPr/>
          </p:nvSpPr>
          <p:spPr bwMode="auto">
            <a:xfrm>
              <a:off x="4699001" y="5267326"/>
              <a:ext cx="50800" cy="50800"/>
            </a:xfrm>
            <a:prstGeom prst="rect">
              <a:avLst/>
            </a:prstGeom>
            <a:solidFill>
              <a:srgbClr val="00B1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1" name="Rectangle 44"/>
            <p:cNvSpPr>
              <a:spLocks noChangeArrowheads="1"/>
            </p:cNvSpPr>
            <p:nvPr/>
          </p:nvSpPr>
          <p:spPr bwMode="auto">
            <a:xfrm>
              <a:off x="4779963" y="5267326"/>
              <a:ext cx="50800" cy="50800"/>
            </a:xfrm>
            <a:prstGeom prst="rect">
              <a:avLst/>
            </a:prstGeom>
            <a:solidFill>
              <a:srgbClr val="00B1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3644901" y="5351463"/>
              <a:ext cx="50800" cy="50800"/>
            </a:xfrm>
            <a:prstGeom prst="rect">
              <a:avLst/>
            </a:prstGeom>
            <a:solidFill>
              <a:srgbClr val="00B1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3" name="Rectangle 46"/>
            <p:cNvSpPr>
              <a:spLocks noChangeArrowheads="1"/>
            </p:cNvSpPr>
            <p:nvPr/>
          </p:nvSpPr>
          <p:spPr bwMode="auto">
            <a:xfrm>
              <a:off x="3725863" y="5351463"/>
              <a:ext cx="50800" cy="50800"/>
            </a:xfrm>
            <a:prstGeom prst="rect">
              <a:avLst/>
            </a:prstGeom>
            <a:solidFill>
              <a:srgbClr val="00B1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4" name="Rectangle 47"/>
            <p:cNvSpPr>
              <a:spLocks noChangeArrowheads="1"/>
            </p:cNvSpPr>
            <p:nvPr/>
          </p:nvSpPr>
          <p:spPr bwMode="auto">
            <a:xfrm>
              <a:off x="3806826" y="5351463"/>
              <a:ext cx="50800" cy="50800"/>
            </a:xfrm>
            <a:prstGeom prst="rect">
              <a:avLst/>
            </a:prstGeom>
            <a:solidFill>
              <a:srgbClr val="00B1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5" name="Rectangle 48"/>
            <p:cNvSpPr>
              <a:spLocks noChangeArrowheads="1"/>
            </p:cNvSpPr>
            <p:nvPr/>
          </p:nvSpPr>
          <p:spPr bwMode="auto">
            <a:xfrm>
              <a:off x="3887788" y="5351463"/>
              <a:ext cx="50800" cy="50800"/>
            </a:xfrm>
            <a:prstGeom prst="rect">
              <a:avLst/>
            </a:prstGeom>
            <a:solidFill>
              <a:srgbClr val="00B1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6" name="Rectangle 49"/>
            <p:cNvSpPr>
              <a:spLocks noChangeArrowheads="1"/>
            </p:cNvSpPr>
            <p:nvPr/>
          </p:nvSpPr>
          <p:spPr bwMode="auto">
            <a:xfrm>
              <a:off x="3968751" y="5351463"/>
              <a:ext cx="50800" cy="50800"/>
            </a:xfrm>
            <a:prstGeom prst="rect">
              <a:avLst/>
            </a:prstGeom>
            <a:solidFill>
              <a:srgbClr val="00B1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7" name="Rectangle 50"/>
            <p:cNvSpPr>
              <a:spLocks noChangeArrowheads="1"/>
            </p:cNvSpPr>
            <p:nvPr/>
          </p:nvSpPr>
          <p:spPr bwMode="auto">
            <a:xfrm>
              <a:off x="4049713" y="5351463"/>
              <a:ext cx="50800" cy="50800"/>
            </a:xfrm>
            <a:prstGeom prst="rect">
              <a:avLst/>
            </a:prstGeom>
            <a:solidFill>
              <a:srgbClr val="00B1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8" name="Rectangle 51"/>
            <p:cNvSpPr>
              <a:spLocks noChangeArrowheads="1"/>
            </p:cNvSpPr>
            <p:nvPr/>
          </p:nvSpPr>
          <p:spPr bwMode="auto">
            <a:xfrm>
              <a:off x="4130676" y="5351463"/>
              <a:ext cx="52388" cy="50800"/>
            </a:xfrm>
            <a:prstGeom prst="rect">
              <a:avLst/>
            </a:prstGeom>
            <a:solidFill>
              <a:srgbClr val="00B1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9" name="Rectangle 52"/>
            <p:cNvSpPr>
              <a:spLocks noChangeArrowheads="1"/>
            </p:cNvSpPr>
            <p:nvPr/>
          </p:nvSpPr>
          <p:spPr bwMode="auto">
            <a:xfrm>
              <a:off x="4211638" y="5351463"/>
              <a:ext cx="50800" cy="50800"/>
            </a:xfrm>
            <a:prstGeom prst="rect">
              <a:avLst/>
            </a:prstGeom>
            <a:solidFill>
              <a:srgbClr val="00B1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0" name="Rectangle 53"/>
            <p:cNvSpPr>
              <a:spLocks noChangeArrowheads="1"/>
            </p:cNvSpPr>
            <p:nvPr/>
          </p:nvSpPr>
          <p:spPr bwMode="auto">
            <a:xfrm>
              <a:off x="4292601" y="5351463"/>
              <a:ext cx="52388" cy="50800"/>
            </a:xfrm>
            <a:prstGeom prst="rect">
              <a:avLst/>
            </a:prstGeom>
            <a:solidFill>
              <a:srgbClr val="00B1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1" name="Rectangle 54"/>
            <p:cNvSpPr>
              <a:spLocks noChangeArrowheads="1"/>
            </p:cNvSpPr>
            <p:nvPr/>
          </p:nvSpPr>
          <p:spPr bwMode="auto">
            <a:xfrm>
              <a:off x="4375151" y="5351463"/>
              <a:ext cx="50800" cy="50800"/>
            </a:xfrm>
            <a:prstGeom prst="rect">
              <a:avLst/>
            </a:prstGeom>
            <a:solidFill>
              <a:srgbClr val="00B1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2" name="Rectangle 55"/>
            <p:cNvSpPr>
              <a:spLocks noChangeArrowheads="1"/>
            </p:cNvSpPr>
            <p:nvPr/>
          </p:nvSpPr>
          <p:spPr bwMode="auto">
            <a:xfrm>
              <a:off x="4454526" y="5351463"/>
              <a:ext cx="52388" cy="50800"/>
            </a:xfrm>
            <a:prstGeom prst="rect">
              <a:avLst/>
            </a:prstGeom>
            <a:solidFill>
              <a:srgbClr val="00B1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3" name="Rectangle 56"/>
            <p:cNvSpPr>
              <a:spLocks noChangeArrowheads="1"/>
            </p:cNvSpPr>
            <p:nvPr/>
          </p:nvSpPr>
          <p:spPr bwMode="auto">
            <a:xfrm>
              <a:off x="4537076" y="5351463"/>
              <a:ext cx="50800" cy="50800"/>
            </a:xfrm>
            <a:prstGeom prst="rect">
              <a:avLst/>
            </a:prstGeom>
            <a:solidFill>
              <a:srgbClr val="00B1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4" name="Rectangle 57"/>
            <p:cNvSpPr>
              <a:spLocks noChangeArrowheads="1"/>
            </p:cNvSpPr>
            <p:nvPr/>
          </p:nvSpPr>
          <p:spPr bwMode="auto">
            <a:xfrm>
              <a:off x="4616451" y="5351463"/>
              <a:ext cx="52388" cy="50800"/>
            </a:xfrm>
            <a:prstGeom prst="rect">
              <a:avLst/>
            </a:prstGeom>
            <a:solidFill>
              <a:srgbClr val="00B1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5" name="Rectangle 58"/>
            <p:cNvSpPr>
              <a:spLocks noChangeArrowheads="1"/>
            </p:cNvSpPr>
            <p:nvPr/>
          </p:nvSpPr>
          <p:spPr bwMode="auto">
            <a:xfrm>
              <a:off x="4699001" y="5351463"/>
              <a:ext cx="50800" cy="50800"/>
            </a:xfrm>
            <a:prstGeom prst="rect">
              <a:avLst/>
            </a:prstGeom>
            <a:solidFill>
              <a:srgbClr val="00B1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6" name="Rectangle 59"/>
            <p:cNvSpPr>
              <a:spLocks noChangeArrowheads="1"/>
            </p:cNvSpPr>
            <p:nvPr/>
          </p:nvSpPr>
          <p:spPr bwMode="auto">
            <a:xfrm>
              <a:off x="4779963" y="5351463"/>
              <a:ext cx="50800" cy="50800"/>
            </a:xfrm>
            <a:prstGeom prst="rect">
              <a:avLst/>
            </a:prstGeom>
            <a:solidFill>
              <a:srgbClr val="00B1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7" name="Rectangle 60"/>
            <p:cNvSpPr>
              <a:spLocks noChangeArrowheads="1"/>
            </p:cNvSpPr>
            <p:nvPr/>
          </p:nvSpPr>
          <p:spPr bwMode="auto">
            <a:xfrm>
              <a:off x="3644901" y="5437188"/>
              <a:ext cx="50800" cy="50800"/>
            </a:xfrm>
            <a:prstGeom prst="rect">
              <a:avLst/>
            </a:prstGeom>
            <a:solidFill>
              <a:srgbClr val="00B1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8" name="Rectangle 61"/>
            <p:cNvSpPr>
              <a:spLocks noChangeArrowheads="1"/>
            </p:cNvSpPr>
            <p:nvPr/>
          </p:nvSpPr>
          <p:spPr bwMode="auto">
            <a:xfrm>
              <a:off x="3725863" y="5437188"/>
              <a:ext cx="50800" cy="50800"/>
            </a:xfrm>
            <a:prstGeom prst="rect">
              <a:avLst/>
            </a:prstGeom>
            <a:solidFill>
              <a:srgbClr val="00B1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9" name="Rectangle 62"/>
            <p:cNvSpPr>
              <a:spLocks noChangeArrowheads="1"/>
            </p:cNvSpPr>
            <p:nvPr/>
          </p:nvSpPr>
          <p:spPr bwMode="auto">
            <a:xfrm>
              <a:off x="3806826" y="5437188"/>
              <a:ext cx="50800" cy="50800"/>
            </a:xfrm>
            <a:prstGeom prst="rect">
              <a:avLst/>
            </a:prstGeom>
            <a:solidFill>
              <a:srgbClr val="00B1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0" name="Rectangle 63"/>
            <p:cNvSpPr>
              <a:spLocks noChangeArrowheads="1"/>
            </p:cNvSpPr>
            <p:nvPr/>
          </p:nvSpPr>
          <p:spPr bwMode="auto">
            <a:xfrm>
              <a:off x="3887788" y="5437188"/>
              <a:ext cx="50800" cy="50800"/>
            </a:xfrm>
            <a:prstGeom prst="rect">
              <a:avLst/>
            </a:prstGeom>
            <a:solidFill>
              <a:srgbClr val="00B1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1" name="Rectangle 64"/>
            <p:cNvSpPr>
              <a:spLocks noChangeArrowheads="1"/>
            </p:cNvSpPr>
            <p:nvPr/>
          </p:nvSpPr>
          <p:spPr bwMode="auto">
            <a:xfrm>
              <a:off x="3968751" y="5437188"/>
              <a:ext cx="50800" cy="50800"/>
            </a:xfrm>
            <a:prstGeom prst="rect">
              <a:avLst/>
            </a:prstGeom>
            <a:solidFill>
              <a:srgbClr val="00B1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2" name="Rectangle 65"/>
            <p:cNvSpPr>
              <a:spLocks noChangeArrowheads="1"/>
            </p:cNvSpPr>
            <p:nvPr/>
          </p:nvSpPr>
          <p:spPr bwMode="auto">
            <a:xfrm>
              <a:off x="4049713" y="5437188"/>
              <a:ext cx="50800" cy="50800"/>
            </a:xfrm>
            <a:prstGeom prst="rect">
              <a:avLst/>
            </a:prstGeom>
            <a:solidFill>
              <a:srgbClr val="00B1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3" name="Rectangle 66"/>
            <p:cNvSpPr>
              <a:spLocks noChangeArrowheads="1"/>
            </p:cNvSpPr>
            <p:nvPr/>
          </p:nvSpPr>
          <p:spPr bwMode="auto">
            <a:xfrm>
              <a:off x="4130676" y="5437188"/>
              <a:ext cx="52388" cy="50800"/>
            </a:xfrm>
            <a:prstGeom prst="rect">
              <a:avLst/>
            </a:prstGeom>
            <a:solidFill>
              <a:srgbClr val="00B1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4" name="Rectangle 67"/>
            <p:cNvSpPr>
              <a:spLocks noChangeArrowheads="1"/>
            </p:cNvSpPr>
            <p:nvPr/>
          </p:nvSpPr>
          <p:spPr bwMode="auto">
            <a:xfrm>
              <a:off x="4211638" y="5437188"/>
              <a:ext cx="50800" cy="50800"/>
            </a:xfrm>
            <a:prstGeom prst="rect">
              <a:avLst/>
            </a:prstGeom>
            <a:solidFill>
              <a:srgbClr val="00B1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5" name="Rectangle 68"/>
            <p:cNvSpPr>
              <a:spLocks noChangeArrowheads="1"/>
            </p:cNvSpPr>
            <p:nvPr/>
          </p:nvSpPr>
          <p:spPr bwMode="auto">
            <a:xfrm>
              <a:off x="4292601" y="5437188"/>
              <a:ext cx="52388" cy="50800"/>
            </a:xfrm>
            <a:prstGeom prst="rect">
              <a:avLst/>
            </a:prstGeom>
            <a:solidFill>
              <a:srgbClr val="00B1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6" name="Rectangle 69"/>
            <p:cNvSpPr>
              <a:spLocks noChangeArrowheads="1"/>
            </p:cNvSpPr>
            <p:nvPr/>
          </p:nvSpPr>
          <p:spPr bwMode="auto">
            <a:xfrm>
              <a:off x="4375151" y="5437188"/>
              <a:ext cx="50800" cy="50800"/>
            </a:xfrm>
            <a:prstGeom prst="rect">
              <a:avLst/>
            </a:prstGeom>
            <a:solidFill>
              <a:srgbClr val="00B1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7" name="Rectangle 70"/>
            <p:cNvSpPr>
              <a:spLocks noChangeArrowheads="1"/>
            </p:cNvSpPr>
            <p:nvPr/>
          </p:nvSpPr>
          <p:spPr bwMode="auto">
            <a:xfrm>
              <a:off x="4454526" y="5437188"/>
              <a:ext cx="52388" cy="50800"/>
            </a:xfrm>
            <a:prstGeom prst="rect">
              <a:avLst/>
            </a:prstGeom>
            <a:solidFill>
              <a:srgbClr val="00B1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8" name="Rectangle 71"/>
            <p:cNvSpPr>
              <a:spLocks noChangeArrowheads="1"/>
            </p:cNvSpPr>
            <p:nvPr/>
          </p:nvSpPr>
          <p:spPr bwMode="auto">
            <a:xfrm>
              <a:off x="4537076" y="5437188"/>
              <a:ext cx="50800" cy="50800"/>
            </a:xfrm>
            <a:prstGeom prst="rect">
              <a:avLst/>
            </a:prstGeom>
            <a:solidFill>
              <a:srgbClr val="00B1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9" name="Rectangle 72"/>
            <p:cNvSpPr>
              <a:spLocks noChangeArrowheads="1"/>
            </p:cNvSpPr>
            <p:nvPr/>
          </p:nvSpPr>
          <p:spPr bwMode="auto">
            <a:xfrm>
              <a:off x="4616451" y="5437188"/>
              <a:ext cx="52388" cy="50800"/>
            </a:xfrm>
            <a:prstGeom prst="rect">
              <a:avLst/>
            </a:prstGeom>
            <a:solidFill>
              <a:srgbClr val="00B1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0" name="Rectangle 73"/>
            <p:cNvSpPr>
              <a:spLocks noChangeArrowheads="1"/>
            </p:cNvSpPr>
            <p:nvPr/>
          </p:nvSpPr>
          <p:spPr bwMode="auto">
            <a:xfrm>
              <a:off x="4699001" y="5437188"/>
              <a:ext cx="50800" cy="50800"/>
            </a:xfrm>
            <a:prstGeom prst="rect">
              <a:avLst/>
            </a:prstGeom>
            <a:solidFill>
              <a:srgbClr val="00B1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1" name="Rectangle 74"/>
            <p:cNvSpPr>
              <a:spLocks noChangeArrowheads="1"/>
            </p:cNvSpPr>
            <p:nvPr/>
          </p:nvSpPr>
          <p:spPr bwMode="auto">
            <a:xfrm>
              <a:off x="4779963" y="5437188"/>
              <a:ext cx="50800" cy="50800"/>
            </a:xfrm>
            <a:prstGeom prst="rect">
              <a:avLst/>
            </a:prstGeom>
            <a:solidFill>
              <a:srgbClr val="00B1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2" name="Rectangle 75"/>
            <p:cNvSpPr>
              <a:spLocks noChangeArrowheads="1"/>
            </p:cNvSpPr>
            <p:nvPr/>
          </p:nvSpPr>
          <p:spPr bwMode="auto">
            <a:xfrm>
              <a:off x="3644901" y="5522913"/>
              <a:ext cx="50800" cy="50800"/>
            </a:xfrm>
            <a:prstGeom prst="rect">
              <a:avLst/>
            </a:prstGeom>
            <a:solidFill>
              <a:srgbClr val="00B1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3" name="Rectangle 76"/>
            <p:cNvSpPr>
              <a:spLocks noChangeArrowheads="1"/>
            </p:cNvSpPr>
            <p:nvPr/>
          </p:nvSpPr>
          <p:spPr bwMode="auto">
            <a:xfrm>
              <a:off x="3725863" y="5522913"/>
              <a:ext cx="50800" cy="50800"/>
            </a:xfrm>
            <a:prstGeom prst="rect">
              <a:avLst/>
            </a:prstGeom>
            <a:solidFill>
              <a:srgbClr val="00B1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4" name="Rectangle 77"/>
            <p:cNvSpPr>
              <a:spLocks noChangeArrowheads="1"/>
            </p:cNvSpPr>
            <p:nvPr/>
          </p:nvSpPr>
          <p:spPr bwMode="auto">
            <a:xfrm>
              <a:off x="3806826" y="5522913"/>
              <a:ext cx="50800" cy="50800"/>
            </a:xfrm>
            <a:prstGeom prst="rect">
              <a:avLst/>
            </a:prstGeom>
            <a:solidFill>
              <a:srgbClr val="00B1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5" name="Rectangle 78"/>
            <p:cNvSpPr>
              <a:spLocks noChangeArrowheads="1"/>
            </p:cNvSpPr>
            <p:nvPr/>
          </p:nvSpPr>
          <p:spPr bwMode="auto">
            <a:xfrm>
              <a:off x="3887788" y="5522913"/>
              <a:ext cx="50800" cy="50800"/>
            </a:xfrm>
            <a:prstGeom prst="rect">
              <a:avLst/>
            </a:prstGeom>
            <a:solidFill>
              <a:srgbClr val="00B1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6" name="Rectangle 79"/>
            <p:cNvSpPr>
              <a:spLocks noChangeArrowheads="1"/>
            </p:cNvSpPr>
            <p:nvPr/>
          </p:nvSpPr>
          <p:spPr bwMode="auto">
            <a:xfrm>
              <a:off x="4537076" y="5522913"/>
              <a:ext cx="50800" cy="50800"/>
            </a:xfrm>
            <a:prstGeom prst="rect">
              <a:avLst/>
            </a:prstGeom>
            <a:solidFill>
              <a:srgbClr val="00B1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7" name="Rectangle 80"/>
            <p:cNvSpPr>
              <a:spLocks noChangeArrowheads="1"/>
            </p:cNvSpPr>
            <p:nvPr/>
          </p:nvSpPr>
          <p:spPr bwMode="auto">
            <a:xfrm>
              <a:off x="4616451" y="5522913"/>
              <a:ext cx="52388" cy="50800"/>
            </a:xfrm>
            <a:prstGeom prst="rect">
              <a:avLst/>
            </a:prstGeom>
            <a:solidFill>
              <a:srgbClr val="00B1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8" name="Rectangle 81"/>
            <p:cNvSpPr>
              <a:spLocks noChangeArrowheads="1"/>
            </p:cNvSpPr>
            <p:nvPr/>
          </p:nvSpPr>
          <p:spPr bwMode="auto">
            <a:xfrm>
              <a:off x="4699001" y="5522913"/>
              <a:ext cx="50800" cy="50800"/>
            </a:xfrm>
            <a:prstGeom prst="rect">
              <a:avLst/>
            </a:prstGeom>
            <a:solidFill>
              <a:srgbClr val="00B1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9" name="Rectangle 82"/>
            <p:cNvSpPr>
              <a:spLocks noChangeArrowheads="1"/>
            </p:cNvSpPr>
            <p:nvPr/>
          </p:nvSpPr>
          <p:spPr bwMode="auto">
            <a:xfrm>
              <a:off x="4779963" y="5522913"/>
              <a:ext cx="50800" cy="50800"/>
            </a:xfrm>
            <a:prstGeom prst="rect">
              <a:avLst/>
            </a:prstGeom>
            <a:solidFill>
              <a:srgbClr val="00B1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0" name="Rectangle 83"/>
            <p:cNvSpPr>
              <a:spLocks noChangeArrowheads="1"/>
            </p:cNvSpPr>
            <p:nvPr/>
          </p:nvSpPr>
          <p:spPr bwMode="auto">
            <a:xfrm>
              <a:off x="3968751" y="5522913"/>
              <a:ext cx="536575" cy="50800"/>
            </a:xfrm>
            <a:prstGeom prst="rect">
              <a:avLst/>
            </a:prstGeom>
            <a:solidFill>
              <a:srgbClr val="00B1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1" name="Freeform 84"/>
            <p:cNvSpPr>
              <a:spLocks/>
            </p:cNvSpPr>
            <p:nvPr/>
          </p:nvSpPr>
          <p:spPr bwMode="auto">
            <a:xfrm>
              <a:off x="4389438" y="5435601"/>
              <a:ext cx="431800" cy="534988"/>
            </a:xfrm>
            <a:custGeom>
              <a:avLst/>
              <a:gdLst>
                <a:gd name="T0" fmla="*/ 547 w 577"/>
                <a:gd name="T1" fmla="*/ 182 h 717"/>
                <a:gd name="T2" fmla="*/ 495 w 577"/>
                <a:gd name="T3" fmla="*/ 205 h 717"/>
                <a:gd name="T4" fmla="*/ 413 w 577"/>
                <a:gd name="T5" fmla="*/ 412 h 717"/>
                <a:gd name="T6" fmla="*/ 395 w 577"/>
                <a:gd name="T7" fmla="*/ 405 h 717"/>
                <a:gd name="T8" fmla="*/ 493 w 577"/>
                <a:gd name="T9" fmla="*/ 157 h 717"/>
                <a:gd name="T10" fmla="*/ 492 w 577"/>
                <a:gd name="T11" fmla="*/ 157 h 717"/>
                <a:gd name="T12" fmla="*/ 470 w 577"/>
                <a:gd name="T13" fmla="*/ 106 h 717"/>
                <a:gd name="T14" fmla="*/ 419 w 577"/>
                <a:gd name="T15" fmla="*/ 128 h 717"/>
                <a:gd name="T16" fmla="*/ 419 w 577"/>
                <a:gd name="T17" fmla="*/ 128 h 717"/>
                <a:gd name="T18" fmla="*/ 330 w 577"/>
                <a:gd name="T19" fmla="*/ 354 h 717"/>
                <a:gd name="T20" fmla="*/ 311 w 577"/>
                <a:gd name="T21" fmla="*/ 347 h 717"/>
                <a:gd name="T22" fmla="*/ 425 w 577"/>
                <a:gd name="T23" fmla="*/ 59 h 717"/>
                <a:gd name="T24" fmla="*/ 402 w 577"/>
                <a:gd name="T25" fmla="*/ 8 h 717"/>
                <a:gd name="T26" fmla="*/ 351 w 577"/>
                <a:gd name="T27" fmla="*/ 30 h 717"/>
                <a:gd name="T28" fmla="*/ 246 w 577"/>
                <a:gd name="T29" fmla="*/ 296 h 717"/>
                <a:gd name="T30" fmla="*/ 227 w 577"/>
                <a:gd name="T31" fmla="*/ 289 h 717"/>
                <a:gd name="T32" fmla="*/ 270 w 577"/>
                <a:gd name="T33" fmla="*/ 182 h 717"/>
                <a:gd name="T34" fmla="*/ 270 w 577"/>
                <a:gd name="T35" fmla="*/ 51 h 717"/>
                <a:gd name="T36" fmla="*/ 230 w 577"/>
                <a:gd name="T37" fmla="*/ 11 h 717"/>
                <a:gd name="T38" fmla="*/ 190 w 577"/>
                <a:gd name="T39" fmla="*/ 51 h 717"/>
                <a:gd name="T40" fmla="*/ 190 w 577"/>
                <a:gd name="T41" fmla="*/ 167 h 717"/>
                <a:gd name="T42" fmla="*/ 113 w 577"/>
                <a:gd name="T43" fmla="*/ 363 h 717"/>
                <a:gd name="T44" fmla="*/ 82 w 577"/>
                <a:gd name="T45" fmla="*/ 202 h 717"/>
                <a:gd name="T46" fmla="*/ 36 w 577"/>
                <a:gd name="T47" fmla="*/ 171 h 717"/>
                <a:gd name="T48" fmla="*/ 4 w 577"/>
                <a:gd name="T49" fmla="*/ 217 h 717"/>
                <a:gd name="T50" fmla="*/ 59 w 577"/>
                <a:gd name="T51" fmla="*/ 500 h 717"/>
                <a:gd name="T52" fmla="*/ 170 w 577"/>
                <a:gd name="T53" fmla="*/ 649 h 717"/>
                <a:gd name="T54" fmla="*/ 184 w 577"/>
                <a:gd name="T55" fmla="*/ 717 h 717"/>
                <a:gd name="T56" fmla="*/ 441 w 577"/>
                <a:gd name="T57" fmla="*/ 679 h 717"/>
                <a:gd name="T58" fmla="*/ 425 w 577"/>
                <a:gd name="T59" fmla="*/ 599 h 717"/>
                <a:gd name="T60" fmla="*/ 569 w 577"/>
                <a:gd name="T61" fmla="*/ 234 h 717"/>
                <a:gd name="T62" fmla="*/ 547 w 577"/>
                <a:gd name="T63" fmla="*/ 182 h 7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77" h="717">
                  <a:moveTo>
                    <a:pt x="547" y="182"/>
                  </a:moveTo>
                  <a:cubicBezTo>
                    <a:pt x="526" y="174"/>
                    <a:pt x="503" y="184"/>
                    <a:pt x="495" y="205"/>
                  </a:cubicBezTo>
                  <a:cubicBezTo>
                    <a:pt x="413" y="412"/>
                    <a:pt x="413" y="412"/>
                    <a:pt x="413" y="412"/>
                  </a:cubicBezTo>
                  <a:cubicBezTo>
                    <a:pt x="395" y="405"/>
                    <a:pt x="395" y="405"/>
                    <a:pt x="395" y="405"/>
                  </a:cubicBezTo>
                  <a:cubicBezTo>
                    <a:pt x="493" y="157"/>
                    <a:pt x="493" y="157"/>
                    <a:pt x="493" y="157"/>
                  </a:cubicBezTo>
                  <a:cubicBezTo>
                    <a:pt x="492" y="157"/>
                    <a:pt x="492" y="157"/>
                    <a:pt x="492" y="157"/>
                  </a:cubicBezTo>
                  <a:cubicBezTo>
                    <a:pt x="500" y="137"/>
                    <a:pt x="490" y="114"/>
                    <a:pt x="470" y="106"/>
                  </a:cubicBezTo>
                  <a:cubicBezTo>
                    <a:pt x="450" y="98"/>
                    <a:pt x="427" y="108"/>
                    <a:pt x="419" y="128"/>
                  </a:cubicBezTo>
                  <a:cubicBezTo>
                    <a:pt x="419" y="128"/>
                    <a:pt x="419" y="128"/>
                    <a:pt x="419" y="128"/>
                  </a:cubicBezTo>
                  <a:cubicBezTo>
                    <a:pt x="330" y="354"/>
                    <a:pt x="330" y="354"/>
                    <a:pt x="330" y="354"/>
                  </a:cubicBezTo>
                  <a:cubicBezTo>
                    <a:pt x="311" y="347"/>
                    <a:pt x="311" y="347"/>
                    <a:pt x="311" y="347"/>
                  </a:cubicBezTo>
                  <a:cubicBezTo>
                    <a:pt x="425" y="59"/>
                    <a:pt x="425" y="59"/>
                    <a:pt x="425" y="59"/>
                  </a:cubicBezTo>
                  <a:cubicBezTo>
                    <a:pt x="433" y="39"/>
                    <a:pt x="423" y="16"/>
                    <a:pt x="402" y="8"/>
                  </a:cubicBezTo>
                  <a:cubicBezTo>
                    <a:pt x="382" y="0"/>
                    <a:pt x="359" y="10"/>
                    <a:pt x="351" y="30"/>
                  </a:cubicBezTo>
                  <a:cubicBezTo>
                    <a:pt x="246" y="296"/>
                    <a:pt x="246" y="296"/>
                    <a:pt x="246" y="296"/>
                  </a:cubicBezTo>
                  <a:cubicBezTo>
                    <a:pt x="227" y="289"/>
                    <a:pt x="227" y="289"/>
                    <a:pt x="227" y="289"/>
                  </a:cubicBezTo>
                  <a:cubicBezTo>
                    <a:pt x="270" y="182"/>
                    <a:pt x="270" y="182"/>
                    <a:pt x="270" y="182"/>
                  </a:cubicBezTo>
                  <a:cubicBezTo>
                    <a:pt x="270" y="51"/>
                    <a:pt x="270" y="51"/>
                    <a:pt x="270" y="51"/>
                  </a:cubicBezTo>
                  <a:cubicBezTo>
                    <a:pt x="270" y="29"/>
                    <a:pt x="252" y="11"/>
                    <a:pt x="230" y="11"/>
                  </a:cubicBezTo>
                  <a:cubicBezTo>
                    <a:pt x="208" y="11"/>
                    <a:pt x="190" y="29"/>
                    <a:pt x="190" y="51"/>
                  </a:cubicBezTo>
                  <a:cubicBezTo>
                    <a:pt x="190" y="167"/>
                    <a:pt x="190" y="167"/>
                    <a:pt x="190" y="167"/>
                  </a:cubicBezTo>
                  <a:cubicBezTo>
                    <a:pt x="113" y="363"/>
                    <a:pt x="113" y="363"/>
                    <a:pt x="113" y="363"/>
                  </a:cubicBezTo>
                  <a:cubicBezTo>
                    <a:pt x="82" y="202"/>
                    <a:pt x="82" y="202"/>
                    <a:pt x="82" y="202"/>
                  </a:cubicBezTo>
                  <a:cubicBezTo>
                    <a:pt x="78" y="181"/>
                    <a:pt x="57" y="167"/>
                    <a:pt x="36" y="171"/>
                  </a:cubicBezTo>
                  <a:cubicBezTo>
                    <a:pt x="14" y="175"/>
                    <a:pt x="0" y="196"/>
                    <a:pt x="4" y="217"/>
                  </a:cubicBezTo>
                  <a:cubicBezTo>
                    <a:pt x="59" y="500"/>
                    <a:pt x="59" y="500"/>
                    <a:pt x="59" y="500"/>
                  </a:cubicBezTo>
                  <a:cubicBezTo>
                    <a:pt x="170" y="649"/>
                    <a:pt x="170" y="649"/>
                    <a:pt x="170" y="649"/>
                  </a:cubicBezTo>
                  <a:cubicBezTo>
                    <a:pt x="184" y="717"/>
                    <a:pt x="184" y="717"/>
                    <a:pt x="184" y="717"/>
                  </a:cubicBezTo>
                  <a:cubicBezTo>
                    <a:pt x="441" y="679"/>
                    <a:pt x="441" y="679"/>
                    <a:pt x="441" y="679"/>
                  </a:cubicBezTo>
                  <a:cubicBezTo>
                    <a:pt x="425" y="599"/>
                    <a:pt x="425" y="599"/>
                    <a:pt x="425" y="599"/>
                  </a:cubicBezTo>
                  <a:cubicBezTo>
                    <a:pt x="569" y="234"/>
                    <a:pt x="569" y="234"/>
                    <a:pt x="569" y="234"/>
                  </a:cubicBezTo>
                  <a:cubicBezTo>
                    <a:pt x="577" y="214"/>
                    <a:pt x="567" y="190"/>
                    <a:pt x="547" y="182"/>
                  </a:cubicBezTo>
                </a:path>
              </a:pathLst>
            </a:custGeom>
            <a:solidFill>
              <a:srgbClr val="FCB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2" name="Freeform 85"/>
            <p:cNvSpPr>
              <a:spLocks/>
            </p:cNvSpPr>
            <p:nvPr/>
          </p:nvSpPr>
          <p:spPr bwMode="auto">
            <a:xfrm>
              <a:off x="3733801" y="5354638"/>
              <a:ext cx="430213" cy="536575"/>
            </a:xfrm>
            <a:custGeom>
              <a:avLst/>
              <a:gdLst>
                <a:gd name="T0" fmla="*/ 542 w 577"/>
                <a:gd name="T1" fmla="*/ 171 h 718"/>
                <a:gd name="T2" fmla="*/ 495 w 577"/>
                <a:gd name="T3" fmla="*/ 202 h 718"/>
                <a:gd name="T4" fmla="*/ 464 w 577"/>
                <a:gd name="T5" fmla="*/ 363 h 718"/>
                <a:gd name="T6" fmla="*/ 387 w 577"/>
                <a:gd name="T7" fmla="*/ 167 h 718"/>
                <a:gd name="T8" fmla="*/ 387 w 577"/>
                <a:gd name="T9" fmla="*/ 51 h 718"/>
                <a:gd name="T10" fmla="*/ 347 w 577"/>
                <a:gd name="T11" fmla="*/ 12 h 718"/>
                <a:gd name="T12" fmla="*/ 308 w 577"/>
                <a:gd name="T13" fmla="*/ 51 h 718"/>
                <a:gd name="T14" fmla="*/ 308 w 577"/>
                <a:gd name="T15" fmla="*/ 183 h 718"/>
                <a:gd name="T16" fmla="*/ 350 w 577"/>
                <a:gd name="T17" fmla="*/ 289 h 718"/>
                <a:gd name="T18" fmla="*/ 331 w 577"/>
                <a:gd name="T19" fmla="*/ 296 h 718"/>
                <a:gd name="T20" fmla="*/ 227 w 577"/>
                <a:gd name="T21" fmla="*/ 30 h 718"/>
                <a:gd name="T22" fmla="*/ 175 w 577"/>
                <a:gd name="T23" fmla="*/ 8 h 718"/>
                <a:gd name="T24" fmla="*/ 153 w 577"/>
                <a:gd name="T25" fmla="*/ 59 h 718"/>
                <a:gd name="T26" fmla="*/ 266 w 577"/>
                <a:gd name="T27" fmla="*/ 347 h 718"/>
                <a:gd name="T28" fmla="*/ 248 w 577"/>
                <a:gd name="T29" fmla="*/ 354 h 718"/>
                <a:gd name="T30" fmla="*/ 159 w 577"/>
                <a:gd name="T31" fmla="*/ 129 h 718"/>
                <a:gd name="T32" fmla="*/ 159 w 577"/>
                <a:gd name="T33" fmla="*/ 129 h 718"/>
                <a:gd name="T34" fmla="*/ 107 w 577"/>
                <a:gd name="T35" fmla="*/ 106 h 718"/>
                <a:gd name="T36" fmla="*/ 85 w 577"/>
                <a:gd name="T37" fmla="*/ 158 h 718"/>
                <a:gd name="T38" fmla="*/ 85 w 577"/>
                <a:gd name="T39" fmla="*/ 158 h 718"/>
                <a:gd name="T40" fmla="*/ 182 w 577"/>
                <a:gd name="T41" fmla="*/ 405 h 718"/>
                <a:gd name="T42" fmla="*/ 164 w 577"/>
                <a:gd name="T43" fmla="*/ 412 h 718"/>
                <a:gd name="T44" fmla="*/ 82 w 577"/>
                <a:gd name="T45" fmla="*/ 205 h 718"/>
                <a:gd name="T46" fmla="*/ 31 w 577"/>
                <a:gd name="T47" fmla="*/ 183 h 718"/>
                <a:gd name="T48" fmla="*/ 8 w 577"/>
                <a:gd name="T49" fmla="*/ 234 h 718"/>
                <a:gd name="T50" fmla="*/ 152 w 577"/>
                <a:gd name="T51" fmla="*/ 599 h 718"/>
                <a:gd name="T52" fmla="*/ 129 w 577"/>
                <a:gd name="T53" fmla="*/ 678 h 718"/>
                <a:gd name="T54" fmla="*/ 393 w 577"/>
                <a:gd name="T55" fmla="*/ 718 h 718"/>
                <a:gd name="T56" fmla="*/ 407 w 577"/>
                <a:gd name="T57" fmla="*/ 649 h 718"/>
                <a:gd name="T58" fmla="*/ 518 w 577"/>
                <a:gd name="T59" fmla="*/ 501 h 718"/>
                <a:gd name="T60" fmla="*/ 573 w 577"/>
                <a:gd name="T61" fmla="*/ 218 h 718"/>
                <a:gd name="T62" fmla="*/ 542 w 577"/>
                <a:gd name="T63" fmla="*/ 171 h 7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77" h="718">
                  <a:moveTo>
                    <a:pt x="542" y="171"/>
                  </a:moveTo>
                  <a:cubicBezTo>
                    <a:pt x="520" y="167"/>
                    <a:pt x="499" y="181"/>
                    <a:pt x="495" y="202"/>
                  </a:cubicBezTo>
                  <a:cubicBezTo>
                    <a:pt x="464" y="363"/>
                    <a:pt x="464" y="363"/>
                    <a:pt x="464" y="363"/>
                  </a:cubicBezTo>
                  <a:cubicBezTo>
                    <a:pt x="387" y="167"/>
                    <a:pt x="387" y="167"/>
                    <a:pt x="387" y="167"/>
                  </a:cubicBezTo>
                  <a:cubicBezTo>
                    <a:pt x="387" y="51"/>
                    <a:pt x="387" y="51"/>
                    <a:pt x="387" y="51"/>
                  </a:cubicBezTo>
                  <a:cubicBezTo>
                    <a:pt x="387" y="30"/>
                    <a:pt x="369" y="12"/>
                    <a:pt x="347" y="12"/>
                  </a:cubicBezTo>
                  <a:cubicBezTo>
                    <a:pt x="326" y="12"/>
                    <a:pt x="308" y="30"/>
                    <a:pt x="308" y="51"/>
                  </a:cubicBezTo>
                  <a:cubicBezTo>
                    <a:pt x="308" y="183"/>
                    <a:pt x="308" y="183"/>
                    <a:pt x="308" y="183"/>
                  </a:cubicBezTo>
                  <a:cubicBezTo>
                    <a:pt x="350" y="289"/>
                    <a:pt x="350" y="289"/>
                    <a:pt x="350" y="289"/>
                  </a:cubicBezTo>
                  <a:cubicBezTo>
                    <a:pt x="331" y="296"/>
                    <a:pt x="331" y="296"/>
                    <a:pt x="331" y="296"/>
                  </a:cubicBezTo>
                  <a:cubicBezTo>
                    <a:pt x="227" y="30"/>
                    <a:pt x="227" y="30"/>
                    <a:pt x="227" y="30"/>
                  </a:cubicBezTo>
                  <a:cubicBezTo>
                    <a:pt x="219" y="10"/>
                    <a:pt x="195" y="0"/>
                    <a:pt x="175" y="8"/>
                  </a:cubicBezTo>
                  <a:cubicBezTo>
                    <a:pt x="155" y="16"/>
                    <a:pt x="145" y="39"/>
                    <a:pt x="153" y="59"/>
                  </a:cubicBezTo>
                  <a:cubicBezTo>
                    <a:pt x="266" y="347"/>
                    <a:pt x="266" y="347"/>
                    <a:pt x="266" y="347"/>
                  </a:cubicBezTo>
                  <a:cubicBezTo>
                    <a:pt x="248" y="354"/>
                    <a:pt x="248" y="354"/>
                    <a:pt x="248" y="354"/>
                  </a:cubicBezTo>
                  <a:cubicBezTo>
                    <a:pt x="159" y="129"/>
                    <a:pt x="159" y="129"/>
                    <a:pt x="159" y="129"/>
                  </a:cubicBezTo>
                  <a:cubicBezTo>
                    <a:pt x="159" y="129"/>
                    <a:pt x="159" y="129"/>
                    <a:pt x="159" y="129"/>
                  </a:cubicBezTo>
                  <a:cubicBezTo>
                    <a:pt x="151" y="108"/>
                    <a:pt x="128" y="98"/>
                    <a:pt x="107" y="106"/>
                  </a:cubicBezTo>
                  <a:cubicBezTo>
                    <a:pt x="87" y="114"/>
                    <a:pt x="77" y="137"/>
                    <a:pt x="85" y="158"/>
                  </a:cubicBezTo>
                  <a:cubicBezTo>
                    <a:pt x="85" y="158"/>
                    <a:pt x="85" y="158"/>
                    <a:pt x="85" y="158"/>
                  </a:cubicBezTo>
                  <a:cubicBezTo>
                    <a:pt x="182" y="405"/>
                    <a:pt x="182" y="405"/>
                    <a:pt x="182" y="405"/>
                  </a:cubicBezTo>
                  <a:cubicBezTo>
                    <a:pt x="164" y="412"/>
                    <a:pt x="164" y="412"/>
                    <a:pt x="164" y="412"/>
                  </a:cubicBezTo>
                  <a:cubicBezTo>
                    <a:pt x="82" y="205"/>
                    <a:pt x="82" y="205"/>
                    <a:pt x="82" y="205"/>
                  </a:cubicBezTo>
                  <a:cubicBezTo>
                    <a:pt x="74" y="185"/>
                    <a:pt x="51" y="175"/>
                    <a:pt x="31" y="183"/>
                  </a:cubicBezTo>
                  <a:cubicBezTo>
                    <a:pt x="10" y="191"/>
                    <a:pt x="0" y="214"/>
                    <a:pt x="8" y="234"/>
                  </a:cubicBezTo>
                  <a:cubicBezTo>
                    <a:pt x="152" y="599"/>
                    <a:pt x="152" y="599"/>
                    <a:pt x="152" y="599"/>
                  </a:cubicBezTo>
                  <a:cubicBezTo>
                    <a:pt x="129" y="678"/>
                    <a:pt x="129" y="678"/>
                    <a:pt x="129" y="678"/>
                  </a:cubicBezTo>
                  <a:cubicBezTo>
                    <a:pt x="393" y="718"/>
                    <a:pt x="393" y="718"/>
                    <a:pt x="393" y="718"/>
                  </a:cubicBezTo>
                  <a:cubicBezTo>
                    <a:pt x="407" y="649"/>
                    <a:pt x="407" y="649"/>
                    <a:pt x="407" y="649"/>
                  </a:cubicBezTo>
                  <a:cubicBezTo>
                    <a:pt x="518" y="501"/>
                    <a:pt x="518" y="501"/>
                    <a:pt x="518" y="501"/>
                  </a:cubicBezTo>
                  <a:cubicBezTo>
                    <a:pt x="573" y="218"/>
                    <a:pt x="573" y="218"/>
                    <a:pt x="573" y="218"/>
                  </a:cubicBezTo>
                  <a:cubicBezTo>
                    <a:pt x="577" y="196"/>
                    <a:pt x="563" y="175"/>
                    <a:pt x="542" y="171"/>
                  </a:cubicBezTo>
                </a:path>
              </a:pathLst>
            </a:custGeom>
            <a:solidFill>
              <a:srgbClr val="FCB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3" name="Freeform 86"/>
            <p:cNvSpPr>
              <a:spLocks/>
            </p:cNvSpPr>
            <p:nvPr/>
          </p:nvSpPr>
          <p:spPr bwMode="auto">
            <a:xfrm>
              <a:off x="3773488" y="5859463"/>
              <a:ext cx="274638" cy="155575"/>
            </a:xfrm>
            <a:custGeom>
              <a:avLst/>
              <a:gdLst>
                <a:gd name="T0" fmla="*/ 0 w 173"/>
                <a:gd name="T1" fmla="*/ 98 h 98"/>
                <a:gd name="T2" fmla="*/ 151 w 173"/>
                <a:gd name="T3" fmla="*/ 98 h 98"/>
                <a:gd name="T4" fmla="*/ 173 w 173"/>
                <a:gd name="T5" fmla="*/ 22 h 98"/>
                <a:gd name="T6" fmla="*/ 29 w 173"/>
                <a:gd name="T7" fmla="*/ 0 h 98"/>
                <a:gd name="T8" fmla="*/ 0 w 173"/>
                <a:gd name="T9" fmla="*/ 9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3" h="98">
                  <a:moveTo>
                    <a:pt x="0" y="98"/>
                  </a:moveTo>
                  <a:lnTo>
                    <a:pt x="151" y="98"/>
                  </a:lnTo>
                  <a:lnTo>
                    <a:pt x="173" y="22"/>
                  </a:lnTo>
                  <a:lnTo>
                    <a:pt x="29" y="0"/>
                  </a:lnTo>
                  <a:lnTo>
                    <a:pt x="0" y="98"/>
                  </a:lnTo>
                  <a:close/>
                </a:path>
              </a:pathLst>
            </a:custGeom>
            <a:solidFill>
              <a:srgbClr val="FCED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4" name="Freeform 87"/>
            <p:cNvSpPr>
              <a:spLocks/>
            </p:cNvSpPr>
            <p:nvPr/>
          </p:nvSpPr>
          <p:spPr bwMode="auto">
            <a:xfrm>
              <a:off x="4513263" y="5938838"/>
              <a:ext cx="249238" cy="76200"/>
            </a:xfrm>
            <a:custGeom>
              <a:avLst/>
              <a:gdLst>
                <a:gd name="T0" fmla="*/ 0 w 157"/>
                <a:gd name="T1" fmla="*/ 22 h 48"/>
                <a:gd name="T2" fmla="*/ 7 w 157"/>
                <a:gd name="T3" fmla="*/ 48 h 48"/>
                <a:gd name="T4" fmla="*/ 157 w 157"/>
                <a:gd name="T5" fmla="*/ 48 h 48"/>
                <a:gd name="T6" fmla="*/ 143 w 157"/>
                <a:gd name="T7" fmla="*/ 0 h 48"/>
                <a:gd name="T8" fmla="*/ 0 w 157"/>
                <a:gd name="T9" fmla="*/ 2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7" h="48">
                  <a:moveTo>
                    <a:pt x="0" y="22"/>
                  </a:moveTo>
                  <a:lnTo>
                    <a:pt x="7" y="48"/>
                  </a:lnTo>
                  <a:lnTo>
                    <a:pt x="157" y="48"/>
                  </a:lnTo>
                  <a:lnTo>
                    <a:pt x="143" y="0"/>
                  </a:lnTo>
                  <a:lnTo>
                    <a:pt x="0" y="22"/>
                  </a:lnTo>
                  <a:close/>
                </a:path>
              </a:pathLst>
            </a:custGeom>
            <a:solidFill>
              <a:srgbClr val="FCED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3562351" y="4010026"/>
              <a:ext cx="1349375" cy="7810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126" name="Rectangle 140"/>
          <p:cNvSpPr>
            <a:spLocks noChangeArrowheads="1"/>
          </p:cNvSpPr>
          <p:nvPr/>
        </p:nvSpPr>
        <p:spPr bwMode="auto">
          <a:xfrm>
            <a:off x="7599594" y="1825057"/>
            <a:ext cx="336839" cy="388202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27" name="Rectangle 141"/>
          <p:cNvSpPr>
            <a:spLocks noChangeArrowheads="1"/>
          </p:cNvSpPr>
          <p:nvPr/>
        </p:nvSpPr>
        <p:spPr bwMode="auto">
          <a:xfrm>
            <a:off x="7923780" y="1828383"/>
            <a:ext cx="2769361" cy="384831"/>
          </a:xfrm>
          <a:prstGeom prst="rect">
            <a:avLst/>
          </a:prstGeom>
          <a:solidFill>
            <a:srgbClr val="F5F5F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microsoft.com/cognitive</a:t>
            </a:r>
          </a:p>
        </p:txBody>
      </p:sp>
      <p:sp>
        <p:nvSpPr>
          <p:cNvPr id="95" name="Rectangle 97"/>
          <p:cNvSpPr>
            <a:spLocks noChangeArrowheads="1"/>
          </p:cNvSpPr>
          <p:nvPr/>
        </p:nvSpPr>
        <p:spPr bwMode="auto">
          <a:xfrm>
            <a:off x="8074694" y="2520371"/>
            <a:ext cx="2118975" cy="71854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Start coding</a:t>
            </a:r>
          </a:p>
        </p:txBody>
      </p:sp>
    </p:spTree>
    <p:extLst>
      <p:ext uri="{BB962C8B-B14F-4D97-AF65-F5344CB8AC3E}">
        <p14:creationId xmlns:p14="http://schemas.microsoft.com/office/powerpoint/2010/main" val="2086921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5481" y="1439862"/>
            <a:ext cx="11885514" cy="1458733"/>
          </a:xfrm>
        </p:spPr>
        <p:txBody>
          <a:bodyPr/>
          <a:lstStyle/>
          <a:p>
            <a:pPr>
              <a:spcBef>
                <a:spcPts val="1800"/>
              </a:spcBef>
            </a:pPr>
            <a:r>
              <a:rPr lang="en-US" sz="3199" dirty="0"/>
              <a:t>Sign up and get started today for free at </a:t>
            </a:r>
            <a:r>
              <a:rPr lang="en-US" sz="6000" dirty="0">
                <a:hlinkClick r:id="rId3"/>
              </a:rPr>
              <a:t>www.microsoft.com/cognitive</a:t>
            </a:r>
            <a:endParaRPr lang="en-US" sz="32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75482" y="144939"/>
            <a:ext cx="11887878" cy="917444"/>
          </a:xfrm>
        </p:spPr>
        <p:txBody>
          <a:bodyPr/>
          <a:lstStyle/>
          <a:p>
            <a:r>
              <a:rPr lang="en-US" dirty="0"/>
              <a:t>Developer Call to Action</a:t>
            </a:r>
          </a:p>
        </p:txBody>
      </p:sp>
    </p:spTree>
    <p:extLst>
      <p:ext uri="{BB962C8B-B14F-4D97-AF65-F5344CB8AC3E}">
        <p14:creationId xmlns:p14="http://schemas.microsoft.com/office/powerpoint/2010/main" val="1002285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65" b="25517"/>
          <a:stretch/>
        </p:blipFill>
        <p:spPr>
          <a:xfrm>
            <a:off x="-1" y="2112657"/>
            <a:ext cx="6219421" cy="48818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Please Complete An Evaluation Form</a:t>
            </a:r>
            <a:br>
              <a:rPr lang="en-US" dirty="0"/>
            </a:br>
            <a:r>
              <a:rPr lang="en-US" sz="4400" dirty="0"/>
              <a:t>Your input is important!</a:t>
            </a:r>
            <a:endParaRPr lang="en-US" dirty="0"/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47018" y="2675446"/>
            <a:ext cx="3463268" cy="3463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 Placeholder 2"/>
          <p:cNvSpPr txBox="1">
            <a:spLocks/>
          </p:cNvSpPr>
          <p:nvPr/>
        </p:nvSpPr>
        <p:spPr>
          <a:xfrm>
            <a:off x="5174256" y="4092592"/>
            <a:ext cx="3150539" cy="628973"/>
          </a:xfrm>
          <a:prstGeom prst="rect">
            <a:avLst/>
          </a:prstGeom>
        </p:spPr>
        <p:txBody>
          <a:bodyPr/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100000"/>
              <a:buFontTx/>
              <a:buBlip>
                <a:blip r:embed="rId5"/>
              </a:buBlip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100000"/>
              <a:buFontTx/>
              <a:buBlip>
                <a:blip r:embed="rId5"/>
              </a:buBlip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100000"/>
              <a:buFontTx/>
              <a:buBlip>
                <a:blip r:embed="rId5"/>
              </a:buBlip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100000"/>
              <a:buFontTx/>
              <a:buBlip>
                <a:blip r:embed="rId5"/>
              </a:buBlip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100000"/>
              <a:buFontTx/>
              <a:buBlip>
                <a:blip r:embed="rId5"/>
              </a:buBlip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1600" marR="0" lvl="0" indent="0" algn="ctr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rgbClr val="FFFFFF"/>
              </a:buClr>
              <a:buSzPct val="100000"/>
              <a:buFontTx/>
              <a:buNone/>
              <a:tabLst/>
              <a:defRPr/>
            </a:pPr>
            <a:r>
              <a:rPr kumimoji="0" lang="en-US" sz="2800" b="0" i="0" u="sng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or</a:t>
            </a:r>
          </a:p>
        </p:txBody>
      </p:sp>
    </p:spTree>
    <p:extLst>
      <p:ext uri="{BB962C8B-B14F-4D97-AF65-F5344CB8AC3E}">
        <p14:creationId xmlns:p14="http://schemas.microsoft.com/office/powerpoint/2010/main" val="324912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 cstate="screen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65" t="3005" r="6165" b="1684"/>
          <a:stretch/>
        </p:blipFill>
        <p:spPr>
          <a:xfrm>
            <a:off x="4846833" y="497"/>
            <a:ext cx="7588761" cy="6993533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auto">
          <a:xfrm>
            <a:off x="4846833" y="497"/>
            <a:ext cx="7588761" cy="6994028"/>
          </a:xfrm>
          <a:prstGeom prst="rect">
            <a:avLst/>
          </a:prstGeom>
          <a:gradFill flip="none" rotWithShape="1">
            <a:gsLst>
              <a:gs pos="2917">
                <a:srgbClr val="000000">
                  <a:alpha val="85000"/>
                </a:srgbClr>
              </a:gs>
              <a:gs pos="50000">
                <a:srgbClr val="000000">
                  <a:alpha val="70000"/>
                </a:srgbClr>
              </a:gs>
              <a:gs pos="76000">
                <a:srgbClr val="000000">
                  <a:alpha val="5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51028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48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Rectangle 1"/>
          <p:cNvSpPr/>
          <p:nvPr/>
        </p:nvSpPr>
        <p:spPr bwMode="auto">
          <a:xfrm>
            <a:off x="4846833" y="497"/>
            <a:ext cx="7588761" cy="6994028"/>
          </a:xfrm>
          <a:prstGeom prst="rect">
            <a:avLst/>
          </a:prstGeom>
          <a:solidFill>
            <a:schemeClr val="accent5">
              <a:alpha val="81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51028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48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67712" y="1817912"/>
            <a:ext cx="3207889" cy="36625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199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5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Microsoft </a:t>
            </a:r>
            <a:br>
              <a:rPr kumimoji="0" lang="en-US" altLang="en-US" sz="5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</a:br>
            <a:r>
              <a:rPr kumimoji="0" lang="en-US" altLang="en-US" sz="5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Cognitive </a:t>
            </a:r>
            <a:br>
              <a:rPr kumimoji="0" lang="en-US" altLang="en-US" sz="5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</a:br>
            <a:r>
              <a:rPr kumimoji="0" lang="en-US" altLang="en-US" sz="5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Services</a:t>
            </a:r>
          </a:p>
          <a:p>
            <a:pPr marL="0" marR="0" lvl="0" indent="0" algn="l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199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08272"/>
                    </a:gs>
                    <a:gs pos="100000">
                      <a:srgbClr val="00827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Give your apps </a:t>
            </a:r>
            <a:br>
              <a:rPr kumimoji="0" lang="en-US" sz="36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08272"/>
                    </a:gs>
                    <a:gs pos="100000">
                      <a:srgbClr val="00827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</a:b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08272"/>
                    </a:gs>
                    <a:gs pos="100000">
                      <a:srgbClr val="00827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a human side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403730" y="968550"/>
            <a:ext cx="4663017" cy="1299635"/>
          </a:xfrm>
          <a:prstGeom prst="rect">
            <a:avLst/>
          </a:prstGeom>
          <a:noFill/>
        </p:spPr>
        <p:txBody>
          <a:bodyPr wrap="square" lIns="186521" tIns="149217" rIns="186521" bIns="149217" rtlCol="0">
            <a:spAutoFit/>
          </a:bodyPr>
          <a:lstStyle/>
          <a:p>
            <a:pPr marL="0" marR="0" lvl="0" indent="0" algn="l" defTabSz="93259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12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52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Vision</a:t>
            </a:r>
          </a:p>
          <a:p>
            <a:pPr marL="0" marR="0" lvl="0" indent="0" algn="l" defTabSz="93259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12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From faces to feelings, allow your </a:t>
            </a:r>
            <a:b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</a:b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apps to understand images and video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403730" y="2136779"/>
            <a:ext cx="5605707" cy="1299635"/>
          </a:xfrm>
          <a:prstGeom prst="rect">
            <a:avLst/>
          </a:prstGeom>
          <a:noFill/>
        </p:spPr>
        <p:txBody>
          <a:bodyPr wrap="square" lIns="186521" tIns="149217" rIns="186521" bIns="149217" rtlCol="0">
            <a:spAutoFit/>
          </a:bodyPr>
          <a:lstStyle/>
          <a:p>
            <a:pPr marL="0" marR="0" lvl="0" indent="0" algn="l" defTabSz="93259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12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52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Speech</a:t>
            </a:r>
          </a:p>
          <a:p>
            <a:pPr marL="0" marR="0" lvl="0" indent="0" algn="l" defTabSz="93259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12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Hear and speak to your users by filtering noise, identifying speakers, and understanding intent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403731" y="3305007"/>
            <a:ext cx="4310306" cy="1299635"/>
          </a:xfrm>
          <a:prstGeom prst="rect">
            <a:avLst/>
          </a:prstGeom>
          <a:noFill/>
        </p:spPr>
        <p:txBody>
          <a:bodyPr wrap="square" lIns="186521" tIns="149217" rIns="186521" bIns="149217" rtlCol="0">
            <a:spAutoFit/>
          </a:bodyPr>
          <a:lstStyle/>
          <a:p>
            <a:pPr marL="0" marR="0" lvl="0" indent="0" algn="l" defTabSz="93259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12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52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Language</a:t>
            </a:r>
          </a:p>
          <a:p>
            <a:pPr marL="0" marR="0" lvl="0" indent="0" algn="l" defTabSz="93259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12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Process text and learn how to recognize what users want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403730" y="4473236"/>
            <a:ext cx="4663017" cy="1299635"/>
          </a:xfrm>
          <a:prstGeom prst="rect">
            <a:avLst/>
          </a:prstGeom>
          <a:noFill/>
        </p:spPr>
        <p:txBody>
          <a:bodyPr wrap="square" lIns="186521" tIns="149217" rIns="186521" bIns="149217" rtlCol="0">
            <a:spAutoFit/>
          </a:bodyPr>
          <a:lstStyle/>
          <a:p>
            <a:pPr marL="0" marR="0" lvl="0" indent="0" algn="l" defTabSz="93259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12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52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Knowledge</a:t>
            </a:r>
          </a:p>
          <a:p>
            <a:pPr marL="0" marR="0" lvl="0" indent="0" algn="l" defTabSz="93259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12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Tap into rich knowledge amassed from </a:t>
            </a:r>
            <a:b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</a:b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the web, academia, or your own data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403731" y="5641462"/>
            <a:ext cx="5377106" cy="1299635"/>
          </a:xfrm>
          <a:prstGeom prst="rect">
            <a:avLst/>
          </a:prstGeom>
          <a:noFill/>
        </p:spPr>
        <p:txBody>
          <a:bodyPr wrap="square" lIns="186521" tIns="149217" rIns="93260" bIns="149217" rtlCol="0">
            <a:spAutoFit/>
          </a:bodyPr>
          <a:lstStyle/>
          <a:p>
            <a:pPr marL="0" marR="0" lvl="0" indent="0" algn="l" defTabSz="93259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12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52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Search</a:t>
            </a:r>
          </a:p>
          <a:p>
            <a:pPr marL="0" marR="0" lvl="0" indent="0" algn="l" defTabSz="93259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12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Access billions of web pages, images, videos, and news with the power of Bing APIs</a:t>
            </a:r>
          </a:p>
        </p:txBody>
      </p:sp>
      <p:sp>
        <p:nvSpPr>
          <p:cNvPr id="3" name="Rectangle 2"/>
          <p:cNvSpPr/>
          <p:nvPr/>
        </p:nvSpPr>
        <p:spPr>
          <a:xfrm>
            <a:off x="5268388" y="307629"/>
            <a:ext cx="3732112" cy="6009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3259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12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72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Cognitive Services</a:t>
            </a:r>
          </a:p>
        </p:txBody>
      </p:sp>
      <p:sp>
        <p:nvSpPr>
          <p:cNvPr id="40" name="Freeform 22"/>
          <p:cNvSpPr>
            <a:spLocks noChangeAspect="1"/>
          </p:cNvSpPr>
          <p:nvPr/>
        </p:nvSpPr>
        <p:spPr bwMode="auto">
          <a:xfrm>
            <a:off x="5511675" y="1359061"/>
            <a:ext cx="674510" cy="446340"/>
          </a:xfrm>
          <a:custGeom>
            <a:avLst/>
            <a:gdLst>
              <a:gd name="T0" fmla="*/ 4942 w 7181"/>
              <a:gd name="T1" fmla="*/ 414 h 4752"/>
              <a:gd name="T2" fmla="*/ 3024 w 7181"/>
              <a:gd name="T3" fmla="*/ 152 h 4752"/>
              <a:gd name="T4" fmla="*/ 0 w 7181"/>
              <a:gd name="T5" fmla="*/ 2353 h 4752"/>
              <a:gd name="T6" fmla="*/ 2201 w 7181"/>
              <a:gd name="T7" fmla="*/ 4282 h 4752"/>
              <a:gd name="T8" fmla="*/ 4848 w 7181"/>
              <a:gd name="T9" fmla="*/ 4351 h 4752"/>
              <a:gd name="T10" fmla="*/ 7102 w 7181"/>
              <a:gd name="T11" fmla="*/ 2474 h 4752"/>
              <a:gd name="T12" fmla="*/ 7181 w 7181"/>
              <a:gd name="T13" fmla="*/ 2350 h 4752"/>
              <a:gd name="T14" fmla="*/ 4942 w 7181"/>
              <a:gd name="T15" fmla="*/ 414 h 47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7181" h="4752">
                <a:moveTo>
                  <a:pt x="4942" y="414"/>
                </a:moveTo>
                <a:cubicBezTo>
                  <a:pt x="4333" y="124"/>
                  <a:pt x="3691" y="0"/>
                  <a:pt x="3024" y="152"/>
                </a:cubicBezTo>
                <a:cubicBezTo>
                  <a:pt x="1710" y="456"/>
                  <a:pt x="812" y="1327"/>
                  <a:pt x="0" y="2353"/>
                </a:cubicBezTo>
                <a:cubicBezTo>
                  <a:pt x="608" y="3169"/>
                  <a:pt x="1306" y="3839"/>
                  <a:pt x="2201" y="4282"/>
                </a:cubicBezTo>
                <a:cubicBezTo>
                  <a:pt x="3069" y="4710"/>
                  <a:pt x="3957" y="4752"/>
                  <a:pt x="4848" y="4351"/>
                </a:cubicBezTo>
                <a:cubicBezTo>
                  <a:pt x="5771" y="3932"/>
                  <a:pt x="6490" y="3269"/>
                  <a:pt x="7102" y="2474"/>
                </a:cubicBezTo>
                <a:cubicBezTo>
                  <a:pt x="7129" y="2436"/>
                  <a:pt x="7154" y="2395"/>
                  <a:pt x="7181" y="2350"/>
                </a:cubicBezTo>
                <a:cubicBezTo>
                  <a:pt x="6570" y="1534"/>
                  <a:pt x="5861" y="853"/>
                  <a:pt x="4942" y="41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3260" tIns="46630" rIns="93260" bIns="4663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36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1" name="Freeform 18"/>
          <p:cNvSpPr>
            <a:spLocks noChangeAspect="1"/>
          </p:cNvSpPr>
          <p:nvPr/>
        </p:nvSpPr>
        <p:spPr bwMode="auto">
          <a:xfrm>
            <a:off x="5549785" y="2488410"/>
            <a:ext cx="598290" cy="524098"/>
          </a:xfrm>
          <a:custGeom>
            <a:avLst/>
            <a:gdLst>
              <a:gd name="T0" fmla="*/ 115 w 6349"/>
              <a:gd name="T1" fmla="*/ 1548 h 5575"/>
              <a:gd name="T2" fmla="*/ 1324 w 6349"/>
              <a:gd name="T3" fmla="*/ 225 h 5575"/>
              <a:gd name="T4" fmla="*/ 5039 w 6349"/>
              <a:gd name="T5" fmla="*/ 228 h 5575"/>
              <a:gd name="T6" fmla="*/ 6221 w 6349"/>
              <a:gd name="T7" fmla="*/ 1445 h 5575"/>
              <a:gd name="T8" fmla="*/ 6235 w 6349"/>
              <a:gd name="T9" fmla="*/ 3263 h 5575"/>
              <a:gd name="T10" fmla="*/ 4974 w 6349"/>
              <a:gd name="T11" fmla="*/ 4531 h 5575"/>
              <a:gd name="T12" fmla="*/ 3498 w 6349"/>
              <a:gd name="T13" fmla="*/ 4683 h 5575"/>
              <a:gd name="T14" fmla="*/ 3298 w 6349"/>
              <a:gd name="T15" fmla="*/ 4745 h 5575"/>
              <a:gd name="T16" fmla="*/ 2475 w 6349"/>
              <a:gd name="T17" fmla="*/ 5284 h 5575"/>
              <a:gd name="T18" fmla="*/ 1414 w 6349"/>
              <a:gd name="T19" fmla="*/ 5561 h 5575"/>
              <a:gd name="T20" fmla="*/ 1936 w 6349"/>
              <a:gd name="T21" fmla="*/ 4628 h 5575"/>
              <a:gd name="T22" fmla="*/ 1490 w 6349"/>
              <a:gd name="T23" fmla="*/ 4559 h 5575"/>
              <a:gd name="T24" fmla="*/ 118 w 6349"/>
              <a:gd name="T25" fmla="*/ 3270 h 5575"/>
              <a:gd name="T26" fmla="*/ 115 w 6349"/>
              <a:gd name="T27" fmla="*/ 1548 h 55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6349" h="5575">
                <a:moveTo>
                  <a:pt x="115" y="1548"/>
                </a:moveTo>
                <a:cubicBezTo>
                  <a:pt x="211" y="957"/>
                  <a:pt x="595" y="353"/>
                  <a:pt x="1324" y="225"/>
                </a:cubicBezTo>
                <a:cubicBezTo>
                  <a:pt x="2565" y="10"/>
                  <a:pt x="3802" y="0"/>
                  <a:pt x="5039" y="228"/>
                </a:cubicBezTo>
                <a:cubicBezTo>
                  <a:pt x="5713" y="353"/>
                  <a:pt x="6086" y="792"/>
                  <a:pt x="6221" y="1445"/>
                </a:cubicBezTo>
                <a:cubicBezTo>
                  <a:pt x="6349" y="2050"/>
                  <a:pt x="6339" y="2658"/>
                  <a:pt x="6235" y="3263"/>
                </a:cubicBezTo>
                <a:cubicBezTo>
                  <a:pt x="6135" y="3847"/>
                  <a:pt x="5724" y="4438"/>
                  <a:pt x="4974" y="4531"/>
                </a:cubicBezTo>
                <a:cubicBezTo>
                  <a:pt x="4483" y="4590"/>
                  <a:pt x="3989" y="4631"/>
                  <a:pt x="3498" y="4683"/>
                </a:cubicBezTo>
                <a:cubicBezTo>
                  <a:pt x="3429" y="4690"/>
                  <a:pt x="3356" y="4707"/>
                  <a:pt x="3298" y="4745"/>
                </a:cubicBezTo>
                <a:cubicBezTo>
                  <a:pt x="3021" y="4921"/>
                  <a:pt x="2869" y="5125"/>
                  <a:pt x="2475" y="5284"/>
                </a:cubicBezTo>
                <a:cubicBezTo>
                  <a:pt x="2154" y="5423"/>
                  <a:pt x="1466" y="5575"/>
                  <a:pt x="1414" y="5561"/>
                </a:cubicBezTo>
                <a:cubicBezTo>
                  <a:pt x="1390" y="5523"/>
                  <a:pt x="1894" y="4963"/>
                  <a:pt x="1936" y="4628"/>
                </a:cubicBezTo>
                <a:cubicBezTo>
                  <a:pt x="1760" y="4600"/>
                  <a:pt x="1625" y="4579"/>
                  <a:pt x="1490" y="4559"/>
                </a:cubicBezTo>
                <a:cubicBezTo>
                  <a:pt x="719" y="4441"/>
                  <a:pt x="277" y="4013"/>
                  <a:pt x="118" y="3270"/>
                </a:cubicBezTo>
                <a:cubicBezTo>
                  <a:pt x="0" y="2665"/>
                  <a:pt x="35" y="2056"/>
                  <a:pt x="115" y="154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3260" tIns="46630" rIns="93260" bIns="4663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36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2" name="Freeform 9"/>
          <p:cNvSpPr>
            <a:spLocks noChangeAspect="1"/>
          </p:cNvSpPr>
          <p:nvPr/>
        </p:nvSpPr>
        <p:spPr bwMode="auto">
          <a:xfrm>
            <a:off x="5634608" y="3649183"/>
            <a:ext cx="428643" cy="539009"/>
          </a:xfrm>
          <a:custGeom>
            <a:avLst/>
            <a:gdLst>
              <a:gd name="T0" fmla="*/ 5153 w 5153"/>
              <a:gd name="T1" fmla="*/ 2353 h 6483"/>
              <a:gd name="T2" fmla="*/ 2799 w 5153"/>
              <a:gd name="T3" fmla="*/ 0 h 6483"/>
              <a:gd name="T4" fmla="*/ 445 w 5153"/>
              <a:gd name="T5" fmla="*/ 2353 h 6483"/>
              <a:gd name="T6" fmla="*/ 1852 w 5153"/>
              <a:gd name="T7" fmla="*/ 4507 h 6483"/>
              <a:gd name="T8" fmla="*/ 1399 w 5153"/>
              <a:gd name="T9" fmla="*/ 4932 h 6483"/>
              <a:gd name="T10" fmla="*/ 214 w 5153"/>
              <a:gd name="T11" fmla="*/ 5457 h 6483"/>
              <a:gd name="T12" fmla="*/ 41 w 5153"/>
              <a:gd name="T13" fmla="*/ 5578 h 6483"/>
              <a:gd name="T14" fmla="*/ 0 w 5153"/>
              <a:gd name="T15" fmla="*/ 6245 h 6483"/>
              <a:gd name="T16" fmla="*/ 96 w 5153"/>
              <a:gd name="T17" fmla="*/ 6276 h 6483"/>
              <a:gd name="T18" fmla="*/ 3145 w 5153"/>
              <a:gd name="T19" fmla="*/ 5637 h 6483"/>
              <a:gd name="T20" fmla="*/ 5153 w 5153"/>
              <a:gd name="T21" fmla="*/ 2353 h 64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153" h="6483">
                <a:moveTo>
                  <a:pt x="5153" y="2353"/>
                </a:moveTo>
                <a:cubicBezTo>
                  <a:pt x="5153" y="1054"/>
                  <a:pt x="4098" y="0"/>
                  <a:pt x="2799" y="0"/>
                </a:cubicBezTo>
                <a:cubicBezTo>
                  <a:pt x="1500" y="0"/>
                  <a:pt x="445" y="1054"/>
                  <a:pt x="445" y="2353"/>
                </a:cubicBezTo>
                <a:cubicBezTo>
                  <a:pt x="445" y="3314"/>
                  <a:pt x="1023" y="4144"/>
                  <a:pt x="1852" y="4507"/>
                </a:cubicBezTo>
                <a:cubicBezTo>
                  <a:pt x="1776" y="4634"/>
                  <a:pt x="1586" y="4814"/>
                  <a:pt x="1399" y="4932"/>
                </a:cubicBezTo>
                <a:cubicBezTo>
                  <a:pt x="1036" y="5167"/>
                  <a:pt x="611" y="5284"/>
                  <a:pt x="214" y="5457"/>
                </a:cubicBezTo>
                <a:cubicBezTo>
                  <a:pt x="148" y="5485"/>
                  <a:pt x="45" y="5530"/>
                  <a:pt x="41" y="5578"/>
                </a:cubicBezTo>
                <a:cubicBezTo>
                  <a:pt x="13" y="5799"/>
                  <a:pt x="10" y="6027"/>
                  <a:pt x="0" y="6245"/>
                </a:cubicBezTo>
                <a:cubicBezTo>
                  <a:pt x="48" y="6262"/>
                  <a:pt x="72" y="6273"/>
                  <a:pt x="96" y="6276"/>
                </a:cubicBezTo>
                <a:cubicBezTo>
                  <a:pt x="1213" y="6483"/>
                  <a:pt x="2229" y="6221"/>
                  <a:pt x="3145" y="5637"/>
                </a:cubicBezTo>
                <a:cubicBezTo>
                  <a:pt x="4095" y="5032"/>
                  <a:pt x="5153" y="4043"/>
                  <a:pt x="5153" y="235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3260" tIns="46630" rIns="93260" bIns="4663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36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3" name="Freeform 5"/>
          <p:cNvSpPr>
            <a:spLocks/>
          </p:cNvSpPr>
          <p:nvPr/>
        </p:nvSpPr>
        <p:spPr bwMode="auto">
          <a:xfrm>
            <a:off x="5580475" y="4818461"/>
            <a:ext cx="536910" cy="536910"/>
          </a:xfrm>
          <a:custGeom>
            <a:avLst/>
            <a:gdLst>
              <a:gd name="T0" fmla="*/ 5986 w 5986"/>
              <a:gd name="T1" fmla="*/ 3594 h 5985"/>
              <a:gd name="T2" fmla="*/ 5986 w 5986"/>
              <a:gd name="T3" fmla="*/ 2395 h 5985"/>
              <a:gd name="T4" fmla="*/ 5402 w 5986"/>
              <a:gd name="T5" fmla="*/ 2395 h 5985"/>
              <a:gd name="T6" fmla="*/ 5122 w 5986"/>
              <a:gd name="T7" fmla="*/ 1717 h 5985"/>
              <a:gd name="T8" fmla="*/ 5533 w 5986"/>
              <a:gd name="T9" fmla="*/ 1330 h 5985"/>
              <a:gd name="T10" fmla="*/ 4666 w 5986"/>
              <a:gd name="T11" fmla="*/ 463 h 5985"/>
              <a:gd name="T12" fmla="*/ 4282 w 5986"/>
              <a:gd name="T13" fmla="*/ 870 h 5985"/>
              <a:gd name="T14" fmla="*/ 3591 w 5986"/>
              <a:gd name="T15" fmla="*/ 584 h 5985"/>
              <a:gd name="T16" fmla="*/ 3591 w 5986"/>
              <a:gd name="T17" fmla="*/ 0 h 5985"/>
              <a:gd name="T18" fmla="*/ 2392 w 5986"/>
              <a:gd name="T19" fmla="*/ 0 h 5985"/>
              <a:gd name="T20" fmla="*/ 2392 w 5986"/>
              <a:gd name="T21" fmla="*/ 587 h 5985"/>
              <a:gd name="T22" fmla="*/ 1711 w 5986"/>
              <a:gd name="T23" fmla="*/ 870 h 5985"/>
              <a:gd name="T24" fmla="*/ 1327 w 5986"/>
              <a:gd name="T25" fmla="*/ 456 h 5985"/>
              <a:gd name="T26" fmla="*/ 453 w 5986"/>
              <a:gd name="T27" fmla="*/ 1323 h 5985"/>
              <a:gd name="T28" fmla="*/ 868 w 5986"/>
              <a:gd name="T29" fmla="*/ 1710 h 5985"/>
              <a:gd name="T30" fmla="*/ 584 w 5986"/>
              <a:gd name="T31" fmla="*/ 2395 h 5985"/>
              <a:gd name="T32" fmla="*/ 0 w 5986"/>
              <a:gd name="T33" fmla="*/ 2395 h 5985"/>
              <a:gd name="T34" fmla="*/ 0 w 5986"/>
              <a:gd name="T35" fmla="*/ 3587 h 5985"/>
              <a:gd name="T36" fmla="*/ 584 w 5986"/>
              <a:gd name="T37" fmla="*/ 3587 h 5985"/>
              <a:gd name="T38" fmla="*/ 871 w 5986"/>
              <a:gd name="T39" fmla="*/ 4275 h 5985"/>
              <a:gd name="T40" fmla="*/ 442 w 5986"/>
              <a:gd name="T41" fmla="*/ 4651 h 5985"/>
              <a:gd name="T42" fmla="*/ 1320 w 5986"/>
              <a:gd name="T43" fmla="*/ 5529 h 5985"/>
              <a:gd name="T44" fmla="*/ 1711 w 5986"/>
              <a:gd name="T45" fmla="*/ 5114 h 5985"/>
              <a:gd name="T46" fmla="*/ 2392 w 5986"/>
              <a:gd name="T47" fmla="*/ 5398 h 5985"/>
              <a:gd name="T48" fmla="*/ 2392 w 5986"/>
              <a:gd name="T49" fmla="*/ 5985 h 5985"/>
              <a:gd name="T50" fmla="*/ 3584 w 5986"/>
              <a:gd name="T51" fmla="*/ 5985 h 5985"/>
              <a:gd name="T52" fmla="*/ 3584 w 5986"/>
              <a:gd name="T53" fmla="*/ 5401 h 5985"/>
              <a:gd name="T54" fmla="*/ 4279 w 5986"/>
              <a:gd name="T55" fmla="*/ 5114 h 5985"/>
              <a:gd name="T56" fmla="*/ 4662 w 5986"/>
              <a:gd name="T57" fmla="*/ 5533 h 5985"/>
              <a:gd name="T58" fmla="*/ 5523 w 5986"/>
              <a:gd name="T59" fmla="*/ 4669 h 5985"/>
              <a:gd name="T60" fmla="*/ 5112 w 5986"/>
              <a:gd name="T61" fmla="*/ 4285 h 5985"/>
              <a:gd name="T62" fmla="*/ 5402 w 5986"/>
              <a:gd name="T63" fmla="*/ 3594 h 5985"/>
              <a:gd name="T64" fmla="*/ 5986 w 5986"/>
              <a:gd name="T65" fmla="*/ 3594 h 59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5986" h="5985">
                <a:moveTo>
                  <a:pt x="5986" y="3594"/>
                </a:moveTo>
                <a:cubicBezTo>
                  <a:pt x="5986" y="3193"/>
                  <a:pt x="5986" y="2795"/>
                  <a:pt x="5986" y="2395"/>
                </a:cubicBezTo>
                <a:cubicBezTo>
                  <a:pt x="5789" y="2395"/>
                  <a:pt x="5595" y="2395"/>
                  <a:pt x="5402" y="2395"/>
                </a:cubicBezTo>
                <a:cubicBezTo>
                  <a:pt x="5343" y="2153"/>
                  <a:pt x="5246" y="1925"/>
                  <a:pt x="5122" y="1717"/>
                </a:cubicBezTo>
                <a:cubicBezTo>
                  <a:pt x="5257" y="1589"/>
                  <a:pt x="5395" y="1458"/>
                  <a:pt x="5533" y="1330"/>
                </a:cubicBezTo>
                <a:cubicBezTo>
                  <a:pt x="5232" y="1029"/>
                  <a:pt x="4956" y="753"/>
                  <a:pt x="4666" y="463"/>
                </a:cubicBezTo>
                <a:cubicBezTo>
                  <a:pt x="4541" y="597"/>
                  <a:pt x="4410" y="736"/>
                  <a:pt x="4282" y="870"/>
                </a:cubicBezTo>
                <a:cubicBezTo>
                  <a:pt x="4071" y="743"/>
                  <a:pt x="3836" y="642"/>
                  <a:pt x="3591" y="584"/>
                </a:cubicBezTo>
                <a:cubicBezTo>
                  <a:pt x="3591" y="397"/>
                  <a:pt x="3591" y="197"/>
                  <a:pt x="3591" y="0"/>
                </a:cubicBezTo>
                <a:cubicBezTo>
                  <a:pt x="3190" y="0"/>
                  <a:pt x="2793" y="0"/>
                  <a:pt x="2392" y="0"/>
                </a:cubicBezTo>
                <a:cubicBezTo>
                  <a:pt x="2392" y="197"/>
                  <a:pt x="2392" y="390"/>
                  <a:pt x="2392" y="587"/>
                </a:cubicBezTo>
                <a:cubicBezTo>
                  <a:pt x="2150" y="649"/>
                  <a:pt x="1918" y="746"/>
                  <a:pt x="1711" y="870"/>
                </a:cubicBezTo>
                <a:cubicBezTo>
                  <a:pt x="1586" y="736"/>
                  <a:pt x="1452" y="594"/>
                  <a:pt x="1327" y="456"/>
                </a:cubicBezTo>
                <a:cubicBezTo>
                  <a:pt x="1023" y="753"/>
                  <a:pt x="747" y="1029"/>
                  <a:pt x="453" y="1323"/>
                </a:cubicBezTo>
                <a:cubicBezTo>
                  <a:pt x="588" y="1451"/>
                  <a:pt x="729" y="1582"/>
                  <a:pt x="868" y="1710"/>
                </a:cubicBezTo>
                <a:cubicBezTo>
                  <a:pt x="740" y="1921"/>
                  <a:pt x="646" y="2149"/>
                  <a:pt x="584" y="2395"/>
                </a:cubicBezTo>
                <a:cubicBezTo>
                  <a:pt x="398" y="2395"/>
                  <a:pt x="201" y="2395"/>
                  <a:pt x="0" y="2395"/>
                </a:cubicBezTo>
                <a:cubicBezTo>
                  <a:pt x="0" y="2795"/>
                  <a:pt x="0" y="3183"/>
                  <a:pt x="0" y="3587"/>
                </a:cubicBezTo>
                <a:cubicBezTo>
                  <a:pt x="197" y="3587"/>
                  <a:pt x="391" y="3587"/>
                  <a:pt x="584" y="3587"/>
                </a:cubicBezTo>
                <a:cubicBezTo>
                  <a:pt x="646" y="3832"/>
                  <a:pt x="743" y="4064"/>
                  <a:pt x="871" y="4275"/>
                </a:cubicBezTo>
                <a:cubicBezTo>
                  <a:pt x="733" y="4396"/>
                  <a:pt x="584" y="4527"/>
                  <a:pt x="442" y="4651"/>
                </a:cubicBezTo>
                <a:cubicBezTo>
                  <a:pt x="750" y="4959"/>
                  <a:pt x="1027" y="5235"/>
                  <a:pt x="1320" y="5529"/>
                </a:cubicBezTo>
                <a:cubicBezTo>
                  <a:pt x="1448" y="5391"/>
                  <a:pt x="1583" y="5249"/>
                  <a:pt x="1711" y="5114"/>
                </a:cubicBezTo>
                <a:cubicBezTo>
                  <a:pt x="1918" y="5242"/>
                  <a:pt x="2150" y="5336"/>
                  <a:pt x="2392" y="5398"/>
                </a:cubicBezTo>
                <a:cubicBezTo>
                  <a:pt x="2392" y="5584"/>
                  <a:pt x="2392" y="5781"/>
                  <a:pt x="2392" y="5985"/>
                </a:cubicBezTo>
                <a:cubicBezTo>
                  <a:pt x="2793" y="5985"/>
                  <a:pt x="3180" y="5985"/>
                  <a:pt x="3584" y="5985"/>
                </a:cubicBezTo>
                <a:cubicBezTo>
                  <a:pt x="3584" y="5788"/>
                  <a:pt x="3584" y="5591"/>
                  <a:pt x="3584" y="5401"/>
                </a:cubicBezTo>
                <a:cubicBezTo>
                  <a:pt x="3833" y="5343"/>
                  <a:pt x="4064" y="5242"/>
                  <a:pt x="4279" y="5114"/>
                </a:cubicBezTo>
                <a:cubicBezTo>
                  <a:pt x="4403" y="5253"/>
                  <a:pt x="4534" y="5394"/>
                  <a:pt x="4662" y="5533"/>
                </a:cubicBezTo>
                <a:cubicBezTo>
                  <a:pt x="4956" y="5239"/>
                  <a:pt x="5232" y="4959"/>
                  <a:pt x="5523" y="4669"/>
                </a:cubicBezTo>
                <a:cubicBezTo>
                  <a:pt x="5388" y="4541"/>
                  <a:pt x="5246" y="4409"/>
                  <a:pt x="5112" y="4285"/>
                </a:cubicBezTo>
                <a:cubicBezTo>
                  <a:pt x="5239" y="4074"/>
                  <a:pt x="5340" y="3843"/>
                  <a:pt x="5402" y="3594"/>
                </a:cubicBezTo>
                <a:cubicBezTo>
                  <a:pt x="5588" y="3594"/>
                  <a:pt x="5785" y="3594"/>
                  <a:pt x="5986" y="359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3260" tIns="46630" rIns="93260" bIns="4663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36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46" name="Group 45"/>
          <p:cNvGrpSpPr/>
          <p:nvPr/>
        </p:nvGrpSpPr>
        <p:grpSpPr>
          <a:xfrm>
            <a:off x="5574791" y="5985638"/>
            <a:ext cx="548278" cy="539009"/>
            <a:chOff x="10832823" y="3353836"/>
            <a:chExt cx="537576" cy="528488"/>
          </a:xfrm>
        </p:grpSpPr>
        <p:sp>
          <p:nvSpPr>
            <p:cNvPr id="44" name="Oval 13"/>
            <p:cNvSpPr>
              <a:spLocks noChangeArrowheads="1"/>
            </p:cNvSpPr>
            <p:nvPr/>
          </p:nvSpPr>
          <p:spPr bwMode="auto">
            <a:xfrm>
              <a:off x="10943701" y="3353836"/>
              <a:ext cx="426698" cy="42669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9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5" name="Freeform 14"/>
            <p:cNvSpPr>
              <a:spLocks/>
            </p:cNvSpPr>
            <p:nvPr/>
          </p:nvSpPr>
          <p:spPr bwMode="auto">
            <a:xfrm>
              <a:off x="10832823" y="3702829"/>
              <a:ext cx="179495" cy="179495"/>
            </a:xfrm>
            <a:custGeom>
              <a:avLst/>
              <a:gdLst>
                <a:gd name="T0" fmla="*/ 1224 w 1980"/>
                <a:gd name="T1" fmla="*/ 0 h 1977"/>
                <a:gd name="T2" fmla="*/ 218 w 1980"/>
                <a:gd name="T3" fmla="*/ 985 h 1977"/>
                <a:gd name="T4" fmla="*/ 211 w 1980"/>
                <a:gd name="T5" fmla="*/ 1752 h 1977"/>
                <a:gd name="T6" fmla="*/ 218 w 1980"/>
                <a:gd name="T7" fmla="*/ 1759 h 1977"/>
                <a:gd name="T8" fmla="*/ 985 w 1980"/>
                <a:gd name="T9" fmla="*/ 1766 h 1977"/>
                <a:gd name="T10" fmla="*/ 1980 w 1980"/>
                <a:gd name="T11" fmla="*/ 788 h 1977"/>
                <a:gd name="T12" fmla="*/ 1224 w 1980"/>
                <a:gd name="T13" fmla="*/ 0 h 19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80" h="1977">
                  <a:moveTo>
                    <a:pt x="1224" y="0"/>
                  </a:moveTo>
                  <a:cubicBezTo>
                    <a:pt x="218" y="985"/>
                    <a:pt x="218" y="985"/>
                    <a:pt x="218" y="985"/>
                  </a:cubicBezTo>
                  <a:cubicBezTo>
                    <a:pt x="4" y="1196"/>
                    <a:pt x="0" y="1538"/>
                    <a:pt x="211" y="1752"/>
                  </a:cubicBezTo>
                  <a:cubicBezTo>
                    <a:pt x="218" y="1759"/>
                    <a:pt x="218" y="1759"/>
                    <a:pt x="218" y="1759"/>
                  </a:cubicBezTo>
                  <a:cubicBezTo>
                    <a:pt x="429" y="1974"/>
                    <a:pt x="771" y="1977"/>
                    <a:pt x="985" y="1766"/>
                  </a:cubicBezTo>
                  <a:cubicBezTo>
                    <a:pt x="1980" y="788"/>
                    <a:pt x="1980" y="788"/>
                    <a:pt x="1980" y="788"/>
                  </a:cubicBezTo>
                  <a:cubicBezTo>
                    <a:pt x="1683" y="581"/>
                    <a:pt x="1424" y="315"/>
                    <a:pt x="12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9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565948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033"/>
    </mc:Choice>
    <mc:Fallback xmlns="">
      <p:transition advTm="10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40" grpId="0" animBg="1"/>
      <p:bldP spid="41" grpId="0" animBg="1"/>
      <p:bldP spid="42" grpId="0" animBg="1"/>
      <p:bldP spid="43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355922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25712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75483" y="295730"/>
            <a:ext cx="11972168" cy="917444"/>
          </a:xfrm>
        </p:spPr>
        <p:txBody>
          <a:bodyPr/>
          <a:lstStyle/>
          <a:p>
            <a:r>
              <a:rPr lang="en-US" dirty="0"/>
              <a:t>Apps Powered by MS Cognitive Services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9071997" y="1609576"/>
            <a:ext cx="2980203" cy="4550480"/>
            <a:chOff x="9072401" y="1229896"/>
            <a:chExt cx="2980626" cy="4551126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081227" y="1229896"/>
              <a:ext cx="2971800" cy="4261138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sp>
          <p:nvSpPr>
            <p:cNvPr id="8" name="Rectangle 7"/>
            <p:cNvSpPr/>
            <p:nvPr/>
          </p:nvSpPr>
          <p:spPr bwMode="auto">
            <a:xfrm>
              <a:off x="9072401" y="5298677"/>
              <a:ext cx="2980626" cy="482345"/>
            </a:xfrm>
            <a:prstGeom prst="rect">
              <a:avLst/>
            </a:prstGeom>
            <a:solidFill>
              <a:schemeClr val="accent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200" b="1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rPr>
                <a:t>ProjectMurphy.net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275483" y="1592533"/>
            <a:ext cx="3850401" cy="4567525"/>
            <a:chOff x="274639" y="1212850"/>
            <a:chExt cx="3850948" cy="4568173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4639" y="1212850"/>
              <a:ext cx="3850948" cy="4486572"/>
            </a:xfrm>
            <a:prstGeom prst="rect">
              <a:avLst/>
            </a:prstGeom>
          </p:spPr>
        </p:pic>
        <p:sp>
          <p:nvSpPr>
            <p:cNvPr id="12" name="Rectangle 11"/>
            <p:cNvSpPr/>
            <p:nvPr/>
          </p:nvSpPr>
          <p:spPr bwMode="auto">
            <a:xfrm>
              <a:off x="274639" y="5298678"/>
              <a:ext cx="3850948" cy="482345"/>
            </a:xfrm>
            <a:prstGeom prst="rect">
              <a:avLst/>
            </a:prstGeom>
            <a:solidFill>
              <a:schemeClr val="accent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200" b="1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rPr>
                <a:t>CaptionBot.ai</a:t>
              </a:r>
            </a:p>
          </p:txBody>
        </p:sp>
        <p:sp>
          <p:nvSpPr>
            <p:cNvPr id="9" name="Rectangle 8"/>
            <p:cNvSpPr/>
            <p:nvPr/>
          </p:nvSpPr>
          <p:spPr bwMode="auto">
            <a:xfrm>
              <a:off x="274639" y="1213667"/>
              <a:ext cx="3850948" cy="614075"/>
            </a:xfrm>
            <a:prstGeom prst="rect">
              <a:avLst/>
            </a:prstGeom>
            <a:solidFill>
              <a:srgbClr val="00827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399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rPr>
                <a:t>I think it’s a person sitting in front of a computer and he seems </a:t>
              </a:r>
              <a:r>
                <a:rPr lang="en-US" sz="1399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  <a:sym typeface="Wingdings" panose="05000000000000000000" pitchFamily="2" charset="2"/>
                </a:rPr>
                <a:t>. I am 99% sure that’s </a:t>
              </a:r>
              <a:r>
                <a:rPr lang="en-US" sz="1399" b="1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  <a:sym typeface="Wingdings" panose="05000000000000000000" pitchFamily="2" charset="2"/>
                </a:rPr>
                <a:t>Bill</a:t>
              </a:r>
              <a:r>
                <a:rPr lang="en-US" sz="1399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  <a:sym typeface="Wingdings" panose="05000000000000000000" pitchFamily="2" charset="2"/>
                </a:rPr>
                <a:t> </a:t>
              </a:r>
              <a:r>
                <a:rPr lang="en-US" sz="1399" b="1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  <a:sym typeface="Wingdings" panose="05000000000000000000" pitchFamily="2" charset="2"/>
                </a:rPr>
                <a:t>Gates</a:t>
              </a:r>
              <a:endParaRPr lang="en-US" sz="1399" b="1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234678" y="1609576"/>
            <a:ext cx="4615422" cy="4550482"/>
            <a:chOff x="4234397" y="1229896"/>
            <a:chExt cx="4616076" cy="4551128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43224" y="1229896"/>
              <a:ext cx="4607249" cy="3005072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 bwMode="auto">
            <a:xfrm>
              <a:off x="4243223" y="4183062"/>
              <a:ext cx="4598424" cy="1516360"/>
            </a:xfrm>
            <a:prstGeom prst="rect">
              <a:avLst/>
            </a:prstGeom>
            <a:solidFill>
              <a:srgbClr val="00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kern="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" name="Rectangle 10"/>
            <p:cNvSpPr/>
            <p:nvPr/>
          </p:nvSpPr>
          <p:spPr bwMode="auto">
            <a:xfrm>
              <a:off x="4234397" y="5298679"/>
              <a:ext cx="4607250" cy="482345"/>
            </a:xfrm>
            <a:prstGeom prst="rect">
              <a:avLst/>
            </a:prstGeom>
            <a:solidFill>
              <a:schemeClr val="accent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200" b="1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rPr>
                <a:t>Celebslike.me</a:t>
              </a:r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282879" y="1849430"/>
              <a:ext cx="4510285" cy="31177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88505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8" t="28636" r="709" b="26448"/>
          <a:stretch/>
        </p:blipFill>
        <p:spPr>
          <a:xfrm>
            <a:off x="-11390" y="0"/>
            <a:ext cx="12446983" cy="3749878"/>
          </a:xfrm>
          <a:prstGeom prst="rect">
            <a:avLst/>
          </a:prstGeom>
        </p:spPr>
      </p:pic>
      <p:sp>
        <p:nvSpPr>
          <p:cNvPr id="29" name="Rectangle 28"/>
          <p:cNvSpPr/>
          <p:nvPr/>
        </p:nvSpPr>
        <p:spPr bwMode="auto">
          <a:xfrm>
            <a:off x="881" y="-1"/>
            <a:ext cx="12446983" cy="3757021"/>
          </a:xfrm>
          <a:prstGeom prst="rect">
            <a:avLst/>
          </a:prstGeom>
          <a:solidFill>
            <a:srgbClr val="000000">
              <a:alpha val="65000"/>
            </a:srgb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51028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48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1" name="Text Placeholder 14"/>
          <p:cNvSpPr txBox="1">
            <a:spLocks/>
          </p:cNvSpPr>
          <p:nvPr/>
        </p:nvSpPr>
        <p:spPr>
          <a:xfrm>
            <a:off x="275481" y="4288816"/>
            <a:ext cx="3961992" cy="1420634"/>
          </a:xfrm>
          <a:prstGeom prst="rect">
            <a:avLst/>
          </a:prstGeom>
        </p:spPr>
        <p:txBody>
          <a:bodyPr vert="horz" wrap="square" lIns="146283" tIns="91427" rIns="146283" bIns="91427" rtlCol="0">
            <a:spAutoFit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51304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1632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Roll your own with REST APIs</a:t>
            </a:r>
          </a:p>
          <a:p>
            <a:pPr marL="0" marR="0" lvl="0" indent="0" algn="l" defTabSz="951304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1632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Simple to add: just a few lines </a:t>
            </a:r>
            <a:br>
              <a:rPr kumimoji="0" lang="en-US" sz="1632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</a:br>
            <a:r>
              <a:rPr kumimoji="0" lang="en-US" sz="1632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of code required</a:t>
            </a:r>
          </a:p>
          <a:p>
            <a:pPr marL="0" marR="0" lvl="0" indent="0" algn="l" defTabSz="951304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endParaRPr kumimoji="0" lang="en-US" sz="1632" b="0" i="0" u="none" strike="noStrike" kern="1200" cap="none" spc="0" normalizeH="0" baseline="0" noProof="0" dirty="0">
              <a:ln>
                <a:noFill/>
              </a:ln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 Semilight" panose="020B0402040204020203" pitchFamily="34" charset="0"/>
            </a:endParaRPr>
          </a:p>
        </p:txBody>
      </p:sp>
      <p:sp>
        <p:nvSpPr>
          <p:cNvPr id="32" name="Text Placeholder 14"/>
          <p:cNvSpPr txBox="1">
            <a:spLocks/>
          </p:cNvSpPr>
          <p:nvPr/>
        </p:nvSpPr>
        <p:spPr>
          <a:xfrm>
            <a:off x="4237242" y="4288816"/>
            <a:ext cx="3513427" cy="1651158"/>
          </a:xfrm>
          <a:prstGeom prst="rect">
            <a:avLst/>
          </a:prstGeom>
        </p:spPr>
        <p:txBody>
          <a:bodyPr vert="horz" wrap="square" lIns="146283" tIns="91427" rIns="146283" bIns="91427" rtlCol="0">
            <a:spAutoFit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51304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1632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Make the same API code call on iOS, Android, and Windows</a:t>
            </a:r>
          </a:p>
          <a:p>
            <a:pPr marL="0" marR="0" lvl="0" indent="0" algn="l" defTabSz="951304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1632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Integrate into the language </a:t>
            </a:r>
            <a:br>
              <a:rPr kumimoji="0" lang="en-US" sz="1632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</a:br>
            <a:r>
              <a:rPr kumimoji="0" lang="en-US" sz="1632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and platform of your choice</a:t>
            </a:r>
          </a:p>
          <a:p>
            <a:pPr marL="0" marR="0" lvl="0" indent="0" algn="l" defTabSz="951304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endParaRPr kumimoji="0" lang="en-US" sz="1632" b="0" i="0" u="none" strike="noStrike" kern="1200" cap="none" spc="0" normalizeH="0" baseline="0" noProof="0" dirty="0">
              <a:ln>
                <a:noFill/>
              </a:ln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 Semilight" panose="020B0402040204020203" pitchFamily="34" charset="0"/>
            </a:endParaRPr>
          </a:p>
        </p:txBody>
      </p:sp>
      <p:sp>
        <p:nvSpPr>
          <p:cNvPr id="33" name="Text Placeholder 14"/>
          <p:cNvSpPr txBox="1">
            <a:spLocks/>
          </p:cNvSpPr>
          <p:nvPr/>
        </p:nvSpPr>
        <p:spPr>
          <a:xfrm>
            <a:off x="8199002" y="4288815"/>
            <a:ext cx="4053353" cy="2269155"/>
          </a:xfrm>
          <a:prstGeom prst="rect">
            <a:avLst/>
          </a:prstGeom>
        </p:spPr>
        <p:txBody>
          <a:bodyPr vert="horz" wrap="square" lIns="146283" tIns="91427" rIns="146283" bIns="91427" rtlCol="0">
            <a:spAutoFit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51304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1632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Built by experts in their field from Microsoft Research, Bing, and Azure Machine Learning</a:t>
            </a:r>
          </a:p>
          <a:p>
            <a:pPr marL="0" marR="0" lvl="0" indent="0" algn="l" defTabSz="951304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1632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Quality documentation, sample code, and community support</a:t>
            </a:r>
          </a:p>
          <a:p>
            <a:pPr marL="0" marR="0" lvl="0" indent="0" algn="l" defTabSz="951304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endParaRPr kumimoji="0" lang="en-US" sz="1632" b="0" i="0" u="none" strike="noStrike" kern="1200" cap="none" spc="0" normalizeH="0" baseline="0" noProof="0" dirty="0">
              <a:ln>
                <a:noFill/>
              </a:ln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 Semilight" panose="020B0402040204020203" pitchFamily="34" charset="0"/>
            </a:endParaRPr>
          </a:p>
          <a:p>
            <a:pPr marL="0" marR="0" lvl="0" indent="0" algn="l" defTabSz="951304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endParaRPr kumimoji="0" lang="en-US" sz="1632" b="0" i="0" u="none" strike="noStrike" kern="1200" cap="none" spc="0" normalizeH="0" baseline="0" noProof="0" dirty="0">
              <a:ln>
                <a:noFill/>
              </a:ln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 Semilight" panose="020B0402040204020203" pitchFamily="34" charset="0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4834748" y="6420988"/>
            <a:ext cx="2701838" cy="382257"/>
            <a:chOff x="4708300" y="6295658"/>
            <a:chExt cx="2649101" cy="374796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922"/>
            <a:stretch/>
          </p:blipFill>
          <p:spPr>
            <a:xfrm>
              <a:off x="4708300" y="6354134"/>
              <a:ext cx="1211252" cy="31632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47311" y="6295658"/>
              <a:ext cx="1110090" cy="298614"/>
            </a:xfrm>
            <a:prstGeom prst="rect">
              <a:avLst/>
            </a:prstGeom>
          </p:spPr>
        </p:pic>
      </p:grpSp>
      <p:grpSp>
        <p:nvGrpSpPr>
          <p:cNvPr id="25" name="Group 24"/>
          <p:cNvGrpSpPr/>
          <p:nvPr/>
        </p:nvGrpSpPr>
        <p:grpSpPr>
          <a:xfrm>
            <a:off x="9036400" y="5935469"/>
            <a:ext cx="2165140" cy="385860"/>
            <a:chOff x="8446309" y="5819616"/>
            <a:chExt cx="2122879" cy="378328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-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446309" y="5819616"/>
              <a:ext cx="922751" cy="378328"/>
            </a:xfrm>
            <a:prstGeom prst="rect">
              <a:avLst/>
            </a:prstGeom>
            <a:noFill/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0800" b="30800"/>
            <a:stretch/>
          </p:blipFill>
          <p:spPr>
            <a:xfrm>
              <a:off x="9503481" y="5823349"/>
              <a:ext cx="1065707" cy="306921"/>
            </a:xfrm>
            <a:prstGeom prst="rect">
              <a:avLst/>
            </a:prstGeom>
          </p:spPr>
        </p:pic>
      </p:grpSp>
      <p:grpSp>
        <p:nvGrpSpPr>
          <p:cNvPr id="55" name="Group 54"/>
          <p:cNvGrpSpPr/>
          <p:nvPr/>
        </p:nvGrpSpPr>
        <p:grpSpPr>
          <a:xfrm>
            <a:off x="8549462" y="6339328"/>
            <a:ext cx="3139014" cy="432159"/>
            <a:chOff x="8157755" y="6215592"/>
            <a:chExt cx="3077744" cy="423724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12" cstate="print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57755" y="6278870"/>
              <a:ext cx="1441785" cy="360446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14" cstate="print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71302" y="6215592"/>
              <a:ext cx="1464197" cy="367479"/>
            </a:xfrm>
            <a:prstGeom prst="rect">
              <a:avLst/>
            </a:prstGeom>
          </p:spPr>
        </p:pic>
      </p:grpSp>
      <p:cxnSp>
        <p:nvCxnSpPr>
          <p:cNvPr id="45" name="Straight Connector 44"/>
          <p:cNvCxnSpPr/>
          <p:nvPr/>
        </p:nvCxnSpPr>
        <p:spPr>
          <a:xfrm>
            <a:off x="332396" y="5777122"/>
            <a:ext cx="3839935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4265699" y="5777122"/>
            <a:ext cx="3839935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8199001" y="5777122"/>
            <a:ext cx="3839935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863909" y="3824915"/>
            <a:ext cx="776911" cy="4783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48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Segoe UI Semilight" panose="020B0402040204020203" pitchFamily="34" charset="0"/>
              </a:rPr>
              <a:t>Easy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600203" y="3842921"/>
            <a:ext cx="1170926" cy="4783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48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Segoe UI Semilight" panose="020B0402040204020203" pitchFamily="34" charset="0"/>
              </a:rPr>
              <a:t>Flexible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9581736" y="3835996"/>
            <a:ext cx="1074466" cy="4783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48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Segoe UI Semilight" panose="020B0402040204020203" pitchFamily="34" charset="0"/>
              </a:rPr>
              <a:t>Tested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5220250" y="5987492"/>
            <a:ext cx="1930832" cy="402266"/>
            <a:chOff x="4718671" y="5870624"/>
            <a:chExt cx="1893144" cy="394414"/>
          </a:xfrm>
        </p:grpSpPr>
        <p:sp>
          <p:nvSpPr>
            <p:cNvPr id="44" name="Freeform 11"/>
            <p:cNvSpPr>
              <a:spLocks noEditPoints="1"/>
            </p:cNvSpPr>
            <p:nvPr/>
          </p:nvSpPr>
          <p:spPr bwMode="black">
            <a:xfrm>
              <a:off x="5488487" y="5870624"/>
              <a:ext cx="320356" cy="394414"/>
            </a:xfrm>
            <a:custGeom>
              <a:avLst/>
              <a:gdLst>
                <a:gd name="T0" fmla="*/ 574 w 618"/>
                <a:gd name="T1" fmla="*/ 227 h 723"/>
                <a:gd name="T2" fmla="*/ 530 w 618"/>
                <a:gd name="T3" fmla="*/ 272 h 723"/>
                <a:gd name="T4" fmla="*/ 530 w 618"/>
                <a:gd name="T5" fmla="*/ 446 h 723"/>
                <a:gd name="T6" fmla="*/ 574 w 618"/>
                <a:gd name="T7" fmla="*/ 491 h 723"/>
                <a:gd name="T8" fmla="*/ 618 w 618"/>
                <a:gd name="T9" fmla="*/ 446 h 723"/>
                <a:gd name="T10" fmla="*/ 618 w 618"/>
                <a:gd name="T11" fmla="*/ 272 h 723"/>
                <a:gd name="T12" fmla="*/ 574 w 618"/>
                <a:gd name="T13" fmla="*/ 227 h 723"/>
                <a:gd name="T14" fmla="*/ 44 w 618"/>
                <a:gd name="T15" fmla="*/ 227 h 723"/>
                <a:gd name="T16" fmla="*/ 0 w 618"/>
                <a:gd name="T17" fmla="*/ 272 h 723"/>
                <a:gd name="T18" fmla="*/ 0 w 618"/>
                <a:gd name="T19" fmla="*/ 446 h 723"/>
                <a:gd name="T20" fmla="*/ 44 w 618"/>
                <a:gd name="T21" fmla="*/ 491 h 723"/>
                <a:gd name="T22" fmla="*/ 88 w 618"/>
                <a:gd name="T23" fmla="*/ 446 h 723"/>
                <a:gd name="T24" fmla="*/ 88 w 618"/>
                <a:gd name="T25" fmla="*/ 272 h 723"/>
                <a:gd name="T26" fmla="*/ 44 w 618"/>
                <a:gd name="T27" fmla="*/ 227 h 723"/>
                <a:gd name="T28" fmla="*/ 505 w 618"/>
                <a:gd name="T29" fmla="*/ 228 h 723"/>
                <a:gd name="T30" fmla="*/ 505 w 618"/>
                <a:gd name="T31" fmla="*/ 547 h 723"/>
                <a:gd name="T32" fmla="*/ 471 w 618"/>
                <a:gd name="T33" fmla="*/ 581 h 723"/>
                <a:gd name="T34" fmla="*/ 432 w 618"/>
                <a:gd name="T35" fmla="*/ 581 h 723"/>
                <a:gd name="T36" fmla="*/ 432 w 618"/>
                <a:gd name="T37" fmla="*/ 678 h 723"/>
                <a:gd name="T38" fmla="*/ 388 w 618"/>
                <a:gd name="T39" fmla="*/ 723 h 723"/>
                <a:gd name="T40" fmla="*/ 344 w 618"/>
                <a:gd name="T41" fmla="*/ 678 h 723"/>
                <a:gd name="T42" fmla="*/ 344 w 618"/>
                <a:gd name="T43" fmla="*/ 581 h 723"/>
                <a:gd name="T44" fmla="*/ 276 w 618"/>
                <a:gd name="T45" fmla="*/ 581 h 723"/>
                <a:gd name="T46" fmla="*/ 276 w 618"/>
                <a:gd name="T47" fmla="*/ 678 h 723"/>
                <a:gd name="T48" fmla="*/ 232 w 618"/>
                <a:gd name="T49" fmla="*/ 723 h 723"/>
                <a:gd name="T50" fmla="*/ 188 w 618"/>
                <a:gd name="T51" fmla="*/ 678 h 723"/>
                <a:gd name="T52" fmla="*/ 188 w 618"/>
                <a:gd name="T53" fmla="*/ 581 h 723"/>
                <a:gd name="T54" fmla="*/ 149 w 618"/>
                <a:gd name="T55" fmla="*/ 581 h 723"/>
                <a:gd name="T56" fmla="*/ 115 w 618"/>
                <a:gd name="T57" fmla="*/ 547 h 723"/>
                <a:gd name="T58" fmla="*/ 115 w 618"/>
                <a:gd name="T59" fmla="*/ 228 h 723"/>
                <a:gd name="T60" fmla="*/ 505 w 618"/>
                <a:gd name="T61" fmla="*/ 228 h 723"/>
                <a:gd name="T62" fmla="*/ 402 w 618"/>
                <a:gd name="T63" fmla="*/ 63 h 723"/>
                <a:gd name="T64" fmla="*/ 438 w 618"/>
                <a:gd name="T65" fmla="*/ 11 h 723"/>
                <a:gd name="T66" fmla="*/ 437 w 618"/>
                <a:gd name="T67" fmla="*/ 2 h 723"/>
                <a:gd name="T68" fmla="*/ 428 w 618"/>
                <a:gd name="T69" fmla="*/ 4 h 723"/>
                <a:gd name="T70" fmla="*/ 390 w 618"/>
                <a:gd name="T71" fmla="*/ 59 h 723"/>
                <a:gd name="T72" fmla="*/ 309 w 618"/>
                <a:gd name="T73" fmla="*/ 43 h 723"/>
                <a:gd name="T74" fmla="*/ 228 w 618"/>
                <a:gd name="T75" fmla="*/ 59 h 723"/>
                <a:gd name="T76" fmla="*/ 190 w 618"/>
                <a:gd name="T77" fmla="*/ 4 h 723"/>
                <a:gd name="T78" fmla="*/ 181 w 618"/>
                <a:gd name="T79" fmla="*/ 2 h 723"/>
                <a:gd name="T80" fmla="*/ 180 w 618"/>
                <a:gd name="T81" fmla="*/ 11 h 723"/>
                <a:gd name="T82" fmla="*/ 216 w 618"/>
                <a:gd name="T83" fmla="*/ 63 h 723"/>
                <a:gd name="T84" fmla="*/ 114 w 618"/>
                <a:gd name="T85" fmla="*/ 200 h 723"/>
                <a:gd name="T86" fmla="*/ 504 w 618"/>
                <a:gd name="T87" fmla="*/ 200 h 723"/>
                <a:gd name="T88" fmla="*/ 402 w 618"/>
                <a:gd name="T89" fmla="*/ 63 h 723"/>
                <a:gd name="T90" fmla="*/ 227 w 618"/>
                <a:gd name="T91" fmla="*/ 146 h 723"/>
                <a:gd name="T92" fmla="*/ 205 w 618"/>
                <a:gd name="T93" fmla="*/ 124 h 723"/>
                <a:gd name="T94" fmla="*/ 227 w 618"/>
                <a:gd name="T95" fmla="*/ 103 h 723"/>
                <a:gd name="T96" fmla="*/ 248 w 618"/>
                <a:gd name="T97" fmla="*/ 124 h 723"/>
                <a:gd name="T98" fmla="*/ 227 w 618"/>
                <a:gd name="T99" fmla="*/ 146 h 723"/>
                <a:gd name="T100" fmla="*/ 394 w 618"/>
                <a:gd name="T101" fmla="*/ 146 h 723"/>
                <a:gd name="T102" fmla="*/ 373 w 618"/>
                <a:gd name="T103" fmla="*/ 124 h 723"/>
                <a:gd name="T104" fmla="*/ 394 w 618"/>
                <a:gd name="T105" fmla="*/ 103 h 723"/>
                <a:gd name="T106" fmla="*/ 416 w 618"/>
                <a:gd name="T107" fmla="*/ 124 h 723"/>
                <a:gd name="T108" fmla="*/ 394 w 618"/>
                <a:gd name="T109" fmla="*/ 146 h 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618" h="723">
                  <a:moveTo>
                    <a:pt x="574" y="227"/>
                  </a:moveTo>
                  <a:cubicBezTo>
                    <a:pt x="550" y="227"/>
                    <a:pt x="530" y="247"/>
                    <a:pt x="530" y="272"/>
                  </a:cubicBezTo>
                  <a:cubicBezTo>
                    <a:pt x="530" y="446"/>
                    <a:pt x="530" y="446"/>
                    <a:pt x="530" y="446"/>
                  </a:cubicBezTo>
                  <a:cubicBezTo>
                    <a:pt x="530" y="471"/>
                    <a:pt x="550" y="491"/>
                    <a:pt x="574" y="491"/>
                  </a:cubicBezTo>
                  <a:cubicBezTo>
                    <a:pt x="598" y="491"/>
                    <a:pt x="618" y="471"/>
                    <a:pt x="618" y="446"/>
                  </a:cubicBezTo>
                  <a:cubicBezTo>
                    <a:pt x="618" y="272"/>
                    <a:pt x="618" y="272"/>
                    <a:pt x="618" y="272"/>
                  </a:cubicBezTo>
                  <a:cubicBezTo>
                    <a:pt x="618" y="247"/>
                    <a:pt x="598" y="227"/>
                    <a:pt x="574" y="227"/>
                  </a:cubicBezTo>
                  <a:close/>
                  <a:moveTo>
                    <a:pt x="44" y="227"/>
                  </a:moveTo>
                  <a:cubicBezTo>
                    <a:pt x="20" y="227"/>
                    <a:pt x="0" y="247"/>
                    <a:pt x="0" y="272"/>
                  </a:cubicBezTo>
                  <a:cubicBezTo>
                    <a:pt x="0" y="446"/>
                    <a:pt x="0" y="446"/>
                    <a:pt x="0" y="446"/>
                  </a:cubicBezTo>
                  <a:cubicBezTo>
                    <a:pt x="0" y="471"/>
                    <a:pt x="20" y="491"/>
                    <a:pt x="44" y="491"/>
                  </a:cubicBezTo>
                  <a:cubicBezTo>
                    <a:pt x="68" y="491"/>
                    <a:pt x="88" y="471"/>
                    <a:pt x="88" y="446"/>
                  </a:cubicBezTo>
                  <a:cubicBezTo>
                    <a:pt x="88" y="272"/>
                    <a:pt x="88" y="272"/>
                    <a:pt x="88" y="272"/>
                  </a:cubicBezTo>
                  <a:cubicBezTo>
                    <a:pt x="88" y="247"/>
                    <a:pt x="68" y="227"/>
                    <a:pt x="44" y="227"/>
                  </a:cubicBezTo>
                  <a:close/>
                  <a:moveTo>
                    <a:pt x="505" y="228"/>
                  </a:moveTo>
                  <a:cubicBezTo>
                    <a:pt x="505" y="547"/>
                    <a:pt x="505" y="547"/>
                    <a:pt x="505" y="547"/>
                  </a:cubicBezTo>
                  <a:cubicBezTo>
                    <a:pt x="505" y="566"/>
                    <a:pt x="490" y="581"/>
                    <a:pt x="471" y="581"/>
                  </a:cubicBezTo>
                  <a:cubicBezTo>
                    <a:pt x="432" y="581"/>
                    <a:pt x="432" y="581"/>
                    <a:pt x="432" y="581"/>
                  </a:cubicBezTo>
                  <a:cubicBezTo>
                    <a:pt x="432" y="678"/>
                    <a:pt x="432" y="678"/>
                    <a:pt x="432" y="678"/>
                  </a:cubicBezTo>
                  <a:cubicBezTo>
                    <a:pt x="432" y="703"/>
                    <a:pt x="412" y="723"/>
                    <a:pt x="388" y="723"/>
                  </a:cubicBezTo>
                  <a:cubicBezTo>
                    <a:pt x="364" y="723"/>
                    <a:pt x="344" y="703"/>
                    <a:pt x="344" y="678"/>
                  </a:cubicBezTo>
                  <a:cubicBezTo>
                    <a:pt x="344" y="581"/>
                    <a:pt x="344" y="581"/>
                    <a:pt x="344" y="581"/>
                  </a:cubicBezTo>
                  <a:cubicBezTo>
                    <a:pt x="276" y="581"/>
                    <a:pt x="276" y="581"/>
                    <a:pt x="276" y="581"/>
                  </a:cubicBezTo>
                  <a:cubicBezTo>
                    <a:pt x="276" y="678"/>
                    <a:pt x="276" y="678"/>
                    <a:pt x="276" y="678"/>
                  </a:cubicBezTo>
                  <a:cubicBezTo>
                    <a:pt x="276" y="703"/>
                    <a:pt x="256" y="723"/>
                    <a:pt x="232" y="723"/>
                  </a:cubicBezTo>
                  <a:cubicBezTo>
                    <a:pt x="208" y="723"/>
                    <a:pt x="188" y="703"/>
                    <a:pt x="188" y="678"/>
                  </a:cubicBezTo>
                  <a:cubicBezTo>
                    <a:pt x="188" y="581"/>
                    <a:pt x="188" y="581"/>
                    <a:pt x="188" y="581"/>
                  </a:cubicBezTo>
                  <a:cubicBezTo>
                    <a:pt x="149" y="581"/>
                    <a:pt x="149" y="581"/>
                    <a:pt x="149" y="581"/>
                  </a:cubicBezTo>
                  <a:cubicBezTo>
                    <a:pt x="130" y="581"/>
                    <a:pt x="115" y="566"/>
                    <a:pt x="115" y="547"/>
                  </a:cubicBezTo>
                  <a:cubicBezTo>
                    <a:pt x="115" y="228"/>
                    <a:pt x="115" y="228"/>
                    <a:pt x="115" y="228"/>
                  </a:cubicBezTo>
                  <a:lnTo>
                    <a:pt x="505" y="228"/>
                  </a:lnTo>
                  <a:close/>
                  <a:moveTo>
                    <a:pt x="402" y="63"/>
                  </a:moveTo>
                  <a:cubicBezTo>
                    <a:pt x="438" y="11"/>
                    <a:pt x="438" y="11"/>
                    <a:pt x="438" y="11"/>
                  </a:cubicBezTo>
                  <a:cubicBezTo>
                    <a:pt x="440" y="8"/>
                    <a:pt x="439" y="4"/>
                    <a:pt x="437" y="2"/>
                  </a:cubicBezTo>
                  <a:cubicBezTo>
                    <a:pt x="434" y="0"/>
                    <a:pt x="430" y="1"/>
                    <a:pt x="428" y="4"/>
                  </a:cubicBezTo>
                  <a:cubicBezTo>
                    <a:pt x="390" y="59"/>
                    <a:pt x="390" y="59"/>
                    <a:pt x="390" y="59"/>
                  </a:cubicBezTo>
                  <a:cubicBezTo>
                    <a:pt x="365" y="49"/>
                    <a:pt x="338" y="43"/>
                    <a:pt x="309" y="43"/>
                  </a:cubicBezTo>
                  <a:cubicBezTo>
                    <a:pt x="280" y="43"/>
                    <a:pt x="253" y="49"/>
                    <a:pt x="228" y="59"/>
                  </a:cubicBezTo>
                  <a:cubicBezTo>
                    <a:pt x="190" y="4"/>
                    <a:pt x="190" y="4"/>
                    <a:pt x="190" y="4"/>
                  </a:cubicBezTo>
                  <a:cubicBezTo>
                    <a:pt x="188" y="1"/>
                    <a:pt x="184" y="0"/>
                    <a:pt x="181" y="2"/>
                  </a:cubicBezTo>
                  <a:cubicBezTo>
                    <a:pt x="179" y="4"/>
                    <a:pt x="178" y="8"/>
                    <a:pt x="180" y="11"/>
                  </a:cubicBezTo>
                  <a:cubicBezTo>
                    <a:pt x="216" y="63"/>
                    <a:pt x="216" y="63"/>
                    <a:pt x="216" y="63"/>
                  </a:cubicBezTo>
                  <a:cubicBezTo>
                    <a:pt x="159" y="90"/>
                    <a:pt x="119" y="141"/>
                    <a:pt x="114" y="200"/>
                  </a:cubicBezTo>
                  <a:cubicBezTo>
                    <a:pt x="504" y="200"/>
                    <a:pt x="504" y="200"/>
                    <a:pt x="504" y="200"/>
                  </a:cubicBezTo>
                  <a:cubicBezTo>
                    <a:pt x="499" y="141"/>
                    <a:pt x="459" y="90"/>
                    <a:pt x="402" y="63"/>
                  </a:cubicBezTo>
                  <a:close/>
                  <a:moveTo>
                    <a:pt x="227" y="146"/>
                  </a:moveTo>
                  <a:cubicBezTo>
                    <a:pt x="215" y="146"/>
                    <a:pt x="205" y="136"/>
                    <a:pt x="205" y="124"/>
                  </a:cubicBezTo>
                  <a:cubicBezTo>
                    <a:pt x="205" y="113"/>
                    <a:pt x="215" y="103"/>
                    <a:pt x="227" y="103"/>
                  </a:cubicBezTo>
                  <a:cubicBezTo>
                    <a:pt x="239" y="103"/>
                    <a:pt x="248" y="113"/>
                    <a:pt x="248" y="124"/>
                  </a:cubicBezTo>
                  <a:cubicBezTo>
                    <a:pt x="248" y="136"/>
                    <a:pt x="239" y="146"/>
                    <a:pt x="227" y="146"/>
                  </a:cubicBezTo>
                  <a:close/>
                  <a:moveTo>
                    <a:pt x="394" y="146"/>
                  </a:moveTo>
                  <a:cubicBezTo>
                    <a:pt x="382" y="146"/>
                    <a:pt x="373" y="136"/>
                    <a:pt x="373" y="124"/>
                  </a:cubicBezTo>
                  <a:cubicBezTo>
                    <a:pt x="373" y="113"/>
                    <a:pt x="382" y="103"/>
                    <a:pt x="394" y="103"/>
                  </a:cubicBezTo>
                  <a:cubicBezTo>
                    <a:pt x="406" y="103"/>
                    <a:pt x="416" y="113"/>
                    <a:pt x="416" y="124"/>
                  </a:cubicBezTo>
                  <a:cubicBezTo>
                    <a:pt x="416" y="136"/>
                    <a:pt x="406" y="146"/>
                    <a:pt x="394" y="14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9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8" name="Freeform 47"/>
            <p:cNvSpPr>
              <a:spLocks noChangeAspect="1" noEditPoints="1"/>
            </p:cNvSpPr>
            <p:nvPr/>
          </p:nvSpPr>
          <p:spPr bwMode="black">
            <a:xfrm>
              <a:off x="4718671" y="5918276"/>
              <a:ext cx="300330" cy="299110"/>
            </a:xfrm>
            <a:custGeom>
              <a:avLst/>
              <a:gdLst>
                <a:gd name="T0" fmla="*/ 112 w 246"/>
                <a:gd name="T1" fmla="*/ 19 h 245"/>
                <a:gd name="T2" fmla="*/ 246 w 246"/>
                <a:gd name="T3" fmla="*/ 0 h 245"/>
                <a:gd name="T4" fmla="*/ 246 w 246"/>
                <a:gd name="T5" fmla="*/ 116 h 245"/>
                <a:gd name="T6" fmla="*/ 112 w 246"/>
                <a:gd name="T7" fmla="*/ 116 h 245"/>
                <a:gd name="T8" fmla="*/ 112 w 246"/>
                <a:gd name="T9" fmla="*/ 19 h 245"/>
                <a:gd name="T10" fmla="*/ 102 w 246"/>
                <a:gd name="T11" fmla="*/ 116 h 245"/>
                <a:gd name="T12" fmla="*/ 102 w 246"/>
                <a:gd name="T13" fmla="*/ 19 h 245"/>
                <a:gd name="T14" fmla="*/ 0 w 246"/>
                <a:gd name="T15" fmla="*/ 34 h 245"/>
                <a:gd name="T16" fmla="*/ 0 w 246"/>
                <a:gd name="T17" fmla="*/ 116 h 245"/>
                <a:gd name="T18" fmla="*/ 102 w 246"/>
                <a:gd name="T19" fmla="*/ 116 h 245"/>
                <a:gd name="T20" fmla="*/ 102 w 246"/>
                <a:gd name="T21" fmla="*/ 126 h 245"/>
                <a:gd name="T22" fmla="*/ 0 w 246"/>
                <a:gd name="T23" fmla="*/ 126 h 245"/>
                <a:gd name="T24" fmla="*/ 0 w 246"/>
                <a:gd name="T25" fmla="*/ 211 h 245"/>
                <a:gd name="T26" fmla="*/ 102 w 246"/>
                <a:gd name="T27" fmla="*/ 226 h 245"/>
                <a:gd name="T28" fmla="*/ 102 w 246"/>
                <a:gd name="T29" fmla="*/ 126 h 245"/>
                <a:gd name="T30" fmla="*/ 112 w 246"/>
                <a:gd name="T31" fmla="*/ 126 h 245"/>
                <a:gd name="T32" fmla="*/ 112 w 246"/>
                <a:gd name="T33" fmla="*/ 226 h 245"/>
                <a:gd name="T34" fmla="*/ 246 w 246"/>
                <a:gd name="T35" fmla="*/ 245 h 245"/>
                <a:gd name="T36" fmla="*/ 246 w 246"/>
                <a:gd name="T37" fmla="*/ 126 h 245"/>
                <a:gd name="T38" fmla="*/ 112 w 246"/>
                <a:gd name="T39" fmla="*/ 126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46" h="245">
                  <a:moveTo>
                    <a:pt x="112" y="19"/>
                  </a:moveTo>
                  <a:lnTo>
                    <a:pt x="246" y="0"/>
                  </a:lnTo>
                  <a:lnTo>
                    <a:pt x="246" y="116"/>
                  </a:lnTo>
                  <a:lnTo>
                    <a:pt x="112" y="116"/>
                  </a:lnTo>
                  <a:lnTo>
                    <a:pt x="112" y="19"/>
                  </a:lnTo>
                  <a:close/>
                  <a:moveTo>
                    <a:pt x="102" y="116"/>
                  </a:moveTo>
                  <a:lnTo>
                    <a:pt x="102" y="19"/>
                  </a:lnTo>
                  <a:lnTo>
                    <a:pt x="0" y="34"/>
                  </a:lnTo>
                  <a:lnTo>
                    <a:pt x="0" y="116"/>
                  </a:lnTo>
                  <a:lnTo>
                    <a:pt x="102" y="116"/>
                  </a:lnTo>
                  <a:close/>
                  <a:moveTo>
                    <a:pt x="102" y="126"/>
                  </a:moveTo>
                  <a:lnTo>
                    <a:pt x="0" y="126"/>
                  </a:lnTo>
                  <a:lnTo>
                    <a:pt x="0" y="211"/>
                  </a:lnTo>
                  <a:lnTo>
                    <a:pt x="102" y="226"/>
                  </a:lnTo>
                  <a:lnTo>
                    <a:pt x="102" y="126"/>
                  </a:lnTo>
                  <a:close/>
                  <a:moveTo>
                    <a:pt x="112" y="126"/>
                  </a:moveTo>
                  <a:lnTo>
                    <a:pt x="112" y="226"/>
                  </a:lnTo>
                  <a:lnTo>
                    <a:pt x="246" y="245"/>
                  </a:lnTo>
                  <a:lnTo>
                    <a:pt x="246" y="126"/>
                  </a:lnTo>
                  <a:lnTo>
                    <a:pt x="112" y="12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/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9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49" name="Group 48"/>
            <p:cNvGrpSpPr>
              <a:grpSpLocks noChangeAspect="1"/>
            </p:cNvGrpSpPr>
            <p:nvPr/>
          </p:nvGrpSpPr>
          <p:grpSpPr bwMode="black">
            <a:xfrm>
              <a:off x="6278329" y="5873298"/>
              <a:ext cx="333486" cy="389066"/>
              <a:chOff x="396875" y="1300163"/>
              <a:chExt cx="1162051" cy="1355725"/>
            </a:xfrm>
          </p:grpSpPr>
          <p:sp>
            <p:nvSpPr>
              <p:cNvPr id="50" name="Freeform 49"/>
              <p:cNvSpPr>
                <a:spLocks/>
              </p:cNvSpPr>
              <p:nvPr/>
            </p:nvSpPr>
            <p:spPr bwMode="black">
              <a:xfrm>
                <a:off x="396875" y="1616075"/>
                <a:ext cx="1162051" cy="1039813"/>
              </a:xfrm>
              <a:custGeom>
                <a:avLst/>
                <a:gdLst>
                  <a:gd name="T0" fmla="*/ 455 w 539"/>
                  <a:gd name="T1" fmla="*/ 186 h 482"/>
                  <a:gd name="T2" fmla="*/ 522 w 539"/>
                  <a:gd name="T3" fmla="*/ 67 h 482"/>
                  <a:gd name="T4" fmla="*/ 408 w 539"/>
                  <a:gd name="T5" fmla="*/ 5 h 482"/>
                  <a:gd name="T6" fmla="*/ 288 w 539"/>
                  <a:gd name="T7" fmla="*/ 34 h 482"/>
                  <a:gd name="T8" fmla="*/ 184 w 539"/>
                  <a:gd name="T9" fmla="*/ 7 h 482"/>
                  <a:gd name="T10" fmla="*/ 55 w 539"/>
                  <a:gd name="T11" fmla="*/ 86 h 482"/>
                  <a:gd name="T12" fmla="*/ 95 w 539"/>
                  <a:gd name="T13" fmla="*/ 401 h 482"/>
                  <a:gd name="T14" fmla="*/ 194 w 539"/>
                  <a:gd name="T15" fmla="*/ 480 h 482"/>
                  <a:gd name="T16" fmla="*/ 296 w 539"/>
                  <a:gd name="T17" fmla="*/ 455 h 482"/>
                  <a:gd name="T18" fmla="*/ 400 w 539"/>
                  <a:gd name="T19" fmla="*/ 479 h 482"/>
                  <a:gd name="T20" fmla="*/ 496 w 539"/>
                  <a:gd name="T21" fmla="*/ 402 h 482"/>
                  <a:gd name="T22" fmla="*/ 539 w 539"/>
                  <a:gd name="T23" fmla="*/ 313 h 482"/>
                  <a:gd name="T24" fmla="*/ 455 w 539"/>
                  <a:gd name="T25" fmla="*/ 186 h 4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39" h="482">
                    <a:moveTo>
                      <a:pt x="455" y="186"/>
                    </a:moveTo>
                    <a:cubicBezTo>
                      <a:pt x="454" y="107"/>
                      <a:pt x="519" y="69"/>
                      <a:pt x="522" y="67"/>
                    </a:cubicBezTo>
                    <a:cubicBezTo>
                      <a:pt x="485" y="13"/>
                      <a:pt x="428" y="6"/>
                      <a:pt x="408" y="5"/>
                    </a:cubicBezTo>
                    <a:cubicBezTo>
                      <a:pt x="359" y="0"/>
                      <a:pt x="312" y="34"/>
                      <a:pt x="288" y="34"/>
                    </a:cubicBezTo>
                    <a:cubicBezTo>
                      <a:pt x="263" y="34"/>
                      <a:pt x="225" y="6"/>
                      <a:pt x="184" y="7"/>
                    </a:cubicBezTo>
                    <a:cubicBezTo>
                      <a:pt x="131" y="8"/>
                      <a:pt x="82" y="38"/>
                      <a:pt x="55" y="86"/>
                    </a:cubicBezTo>
                    <a:cubicBezTo>
                      <a:pt x="0" y="182"/>
                      <a:pt x="41" y="323"/>
                      <a:pt x="95" y="401"/>
                    </a:cubicBezTo>
                    <a:cubicBezTo>
                      <a:pt x="121" y="439"/>
                      <a:pt x="153" y="482"/>
                      <a:pt x="194" y="480"/>
                    </a:cubicBezTo>
                    <a:cubicBezTo>
                      <a:pt x="234" y="479"/>
                      <a:pt x="248" y="455"/>
                      <a:pt x="296" y="455"/>
                    </a:cubicBezTo>
                    <a:cubicBezTo>
                      <a:pt x="344" y="454"/>
                      <a:pt x="358" y="480"/>
                      <a:pt x="400" y="479"/>
                    </a:cubicBezTo>
                    <a:cubicBezTo>
                      <a:pt x="443" y="478"/>
                      <a:pt x="470" y="440"/>
                      <a:pt x="496" y="402"/>
                    </a:cubicBezTo>
                    <a:cubicBezTo>
                      <a:pt x="526" y="358"/>
                      <a:pt x="538" y="315"/>
                      <a:pt x="539" y="313"/>
                    </a:cubicBezTo>
                    <a:cubicBezTo>
                      <a:pt x="538" y="313"/>
                      <a:pt x="456" y="281"/>
                      <a:pt x="455" y="186"/>
                    </a:cubicBez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/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9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36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1" name="Freeform 50"/>
              <p:cNvSpPr>
                <a:spLocks/>
              </p:cNvSpPr>
              <p:nvPr/>
            </p:nvSpPr>
            <p:spPr bwMode="black">
              <a:xfrm>
                <a:off x="996950" y="1300163"/>
                <a:ext cx="288925" cy="317500"/>
              </a:xfrm>
              <a:custGeom>
                <a:avLst/>
                <a:gdLst>
                  <a:gd name="T0" fmla="*/ 98 w 134"/>
                  <a:gd name="T1" fmla="*/ 100 h 147"/>
                  <a:gd name="T2" fmla="*/ 130 w 134"/>
                  <a:gd name="T3" fmla="*/ 0 h 147"/>
                  <a:gd name="T4" fmla="*/ 38 w 134"/>
                  <a:gd name="T5" fmla="*/ 47 h 147"/>
                  <a:gd name="T6" fmla="*/ 5 w 134"/>
                  <a:gd name="T7" fmla="*/ 144 h 147"/>
                  <a:gd name="T8" fmla="*/ 98 w 134"/>
                  <a:gd name="T9" fmla="*/ 100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4" h="147">
                    <a:moveTo>
                      <a:pt x="98" y="100"/>
                    </a:moveTo>
                    <a:cubicBezTo>
                      <a:pt x="120" y="73"/>
                      <a:pt x="134" y="36"/>
                      <a:pt x="130" y="0"/>
                    </a:cubicBezTo>
                    <a:cubicBezTo>
                      <a:pt x="99" y="1"/>
                      <a:pt x="61" y="21"/>
                      <a:pt x="38" y="47"/>
                    </a:cubicBezTo>
                    <a:cubicBezTo>
                      <a:pt x="18" y="71"/>
                      <a:pt x="0" y="108"/>
                      <a:pt x="5" y="144"/>
                    </a:cubicBezTo>
                    <a:cubicBezTo>
                      <a:pt x="40" y="147"/>
                      <a:pt x="76" y="126"/>
                      <a:pt x="98" y="100"/>
                    </a:cubicBez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/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9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36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24" name="Group 23"/>
          <p:cNvGrpSpPr/>
          <p:nvPr/>
        </p:nvGrpSpPr>
        <p:grpSpPr>
          <a:xfrm>
            <a:off x="1415576" y="5732143"/>
            <a:ext cx="1673577" cy="1294307"/>
            <a:chOff x="1415867" y="5572152"/>
            <a:chExt cx="1622001" cy="1254419"/>
          </a:xfrm>
        </p:grpSpPr>
        <p:grpSp>
          <p:nvGrpSpPr>
            <p:cNvPr id="22" name="Group 21"/>
            <p:cNvGrpSpPr/>
            <p:nvPr/>
          </p:nvGrpSpPr>
          <p:grpSpPr>
            <a:xfrm rot="264667" flipH="1" flipV="1">
              <a:off x="1573177" y="5572152"/>
              <a:ext cx="1232370" cy="1254419"/>
              <a:chOff x="1689290" y="5634216"/>
              <a:chExt cx="1110860" cy="1130733"/>
            </a:xfrm>
          </p:grpSpPr>
          <p:grpSp>
            <p:nvGrpSpPr>
              <p:cNvPr id="6" name="Group 4"/>
              <p:cNvGrpSpPr>
                <a:grpSpLocks noChangeAspect="1"/>
              </p:cNvGrpSpPr>
              <p:nvPr/>
            </p:nvGrpSpPr>
            <p:grpSpPr bwMode="auto">
              <a:xfrm rot="19703189">
                <a:off x="1689290" y="5634216"/>
                <a:ext cx="1110860" cy="1130733"/>
                <a:chOff x="766" y="3573"/>
                <a:chExt cx="559" cy="569"/>
              </a:xfrm>
            </p:grpSpPr>
            <p:sp>
              <p:nvSpPr>
                <p:cNvPr id="17" name="Freeform 5"/>
                <p:cNvSpPr>
                  <a:spLocks noEditPoints="1"/>
                </p:cNvSpPr>
                <p:nvPr/>
              </p:nvSpPr>
              <p:spPr bwMode="auto">
                <a:xfrm>
                  <a:off x="977" y="3794"/>
                  <a:ext cx="348" cy="348"/>
                </a:xfrm>
                <a:custGeom>
                  <a:avLst/>
                  <a:gdLst>
                    <a:gd name="T0" fmla="*/ 52 w 56"/>
                    <a:gd name="T1" fmla="*/ 24 h 56"/>
                    <a:gd name="T2" fmla="*/ 48 w 56"/>
                    <a:gd name="T3" fmla="*/ 14 h 56"/>
                    <a:gd name="T4" fmla="*/ 51 w 56"/>
                    <a:gd name="T5" fmla="*/ 11 h 56"/>
                    <a:gd name="T6" fmla="*/ 45 w 56"/>
                    <a:gd name="T7" fmla="*/ 5 h 56"/>
                    <a:gd name="T8" fmla="*/ 42 w 56"/>
                    <a:gd name="T9" fmla="*/ 8 h 56"/>
                    <a:gd name="T10" fmla="*/ 32 w 56"/>
                    <a:gd name="T11" fmla="*/ 4 h 56"/>
                    <a:gd name="T12" fmla="*/ 32 w 56"/>
                    <a:gd name="T13" fmla="*/ 0 h 56"/>
                    <a:gd name="T14" fmla="*/ 24 w 56"/>
                    <a:gd name="T15" fmla="*/ 0 h 56"/>
                    <a:gd name="T16" fmla="*/ 24 w 56"/>
                    <a:gd name="T17" fmla="*/ 4 h 56"/>
                    <a:gd name="T18" fmla="*/ 14 w 56"/>
                    <a:gd name="T19" fmla="*/ 8 h 56"/>
                    <a:gd name="T20" fmla="*/ 11 w 56"/>
                    <a:gd name="T21" fmla="*/ 5 h 56"/>
                    <a:gd name="T22" fmla="*/ 5 w 56"/>
                    <a:gd name="T23" fmla="*/ 11 h 56"/>
                    <a:gd name="T24" fmla="*/ 8 w 56"/>
                    <a:gd name="T25" fmla="*/ 14 h 56"/>
                    <a:gd name="T26" fmla="*/ 4 w 56"/>
                    <a:gd name="T27" fmla="*/ 24 h 56"/>
                    <a:gd name="T28" fmla="*/ 0 w 56"/>
                    <a:gd name="T29" fmla="*/ 24 h 56"/>
                    <a:gd name="T30" fmla="*/ 0 w 56"/>
                    <a:gd name="T31" fmla="*/ 32 h 56"/>
                    <a:gd name="T32" fmla="*/ 4 w 56"/>
                    <a:gd name="T33" fmla="*/ 32 h 56"/>
                    <a:gd name="T34" fmla="*/ 8 w 56"/>
                    <a:gd name="T35" fmla="*/ 42 h 56"/>
                    <a:gd name="T36" fmla="*/ 5 w 56"/>
                    <a:gd name="T37" fmla="*/ 45 h 56"/>
                    <a:gd name="T38" fmla="*/ 11 w 56"/>
                    <a:gd name="T39" fmla="*/ 51 h 56"/>
                    <a:gd name="T40" fmla="*/ 14 w 56"/>
                    <a:gd name="T41" fmla="*/ 48 h 56"/>
                    <a:gd name="T42" fmla="*/ 24 w 56"/>
                    <a:gd name="T43" fmla="*/ 52 h 56"/>
                    <a:gd name="T44" fmla="*/ 24 w 56"/>
                    <a:gd name="T45" fmla="*/ 56 h 56"/>
                    <a:gd name="T46" fmla="*/ 32 w 56"/>
                    <a:gd name="T47" fmla="*/ 56 h 56"/>
                    <a:gd name="T48" fmla="*/ 32 w 56"/>
                    <a:gd name="T49" fmla="*/ 52 h 56"/>
                    <a:gd name="T50" fmla="*/ 42 w 56"/>
                    <a:gd name="T51" fmla="*/ 48 h 56"/>
                    <a:gd name="T52" fmla="*/ 45 w 56"/>
                    <a:gd name="T53" fmla="*/ 51 h 56"/>
                    <a:gd name="T54" fmla="*/ 51 w 56"/>
                    <a:gd name="T55" fmla="*/ 45 h 56"/>
                    <a:gd name="T56" fmla="*/ 48 w 56"/>
                    <a:gd name="T57" fmla="*/ 42 h 56"/>
                    <a:gd name="T58" fmla="*/ 52 w 56"/>
                    <a:gd name="T59" fmla="*/ 32 h 56"/>
                    <a:gd name="T60" fmla="*/ 56 w 56"/>
                    <a:gd name="T61" fmla="*/ 32 h 56"/>
                    <a:gd name="T62" fmla="*/ 56 w 56"/>
                    <a:gd name="T63" fmla="*/ 24 h 56"/>
                    <a:gd name="T64" fmla="*/ 52 w 56"/>
                    <a:gd name="T65" fmla="*/ 24 h 56"/>
                    <a:gd name="T66" fmla="*/ 28 w 56"/>
                    <a:gd name="T67" fmla="*/ 44 h 56"/>
                    <a:gd name="T68" fmla="*/ 12 w 56"/>
                    <a:gd name="T69" fmla="*/ 28 h 56"/>
                    <a:gd name="T70" fmla="*/ 28 w 56"/>
                    <a:gd name="T71" fmla="*/ 12 h 56"/>
                    <a:gd name="T72" fmla="*/ 44 w 56"/>
                    <a:gd name="T73" fmla="*/ 28 h 56"/>
                    <a:gd name="T74" fmla="*/ 28 w 56"/>
                    <a:gd name="T75" fmla="*/ 44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56" h="56">
                      <a:moveTo>
                        <a:pt x="52" y="24"/>
                      </a:moveTo>
                      <a:cubicBezTo>
                        <a:pt x="51" y="20"/>
                        <a:pt x="50" y="17"/>
                        <a:pt x="48" y="14"/>
                      </a:cubicBezTo>
                      <a:cubicBezTo>
                        <a:pt x="51" y="11"/>
                        <a:pt x="51" y="11"/>
                        <a:pt x="51" y="11"/>
                      </a:cubicBezTo>
                      <a:cubicBezTo>
                        <a:pt x="45" y="5"/>
                        <a:pt x="45" y="5"/>
                        <a:pt x="45" y="5"/>
                      </a:cubicBezTo>
                      <a:cubicBezTo>
                        <a:pt x="42" y="8"/>
                        <a:pt x="42" y="8"/>
                        <a:pt x="42" y="8"/>
                      </a:cubicBezTo>
                      <a:cubicBezTo>
                        <a:pt x="39" y="6"/>
                        <a:pt x="36" y="5"/>
                        <a:pt x="32" y="4"/>
                      </a:cubicBezTo>
                      <a:cubicBezTo>
                        <a:pt x="32" y="0"/>
                        <a:pt x="32" y="0"/>
                        <a:pt x="32" y="0"/>
                      </a:cubicBez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24" y="4"/>
                        <a:pt x="24" y="4"/>
                        <a:pt x="24" y="4"/>
                      </a:cubicBezTo>
                      <a:cubicBezTo>
                        <a:pt x="20" y="5"/>
                        <a:pt x="17" y="6"/>
                        <a:pt x="14" y="8"/>
                      </a:cubicBezTo>
                      <a:cubicBezTo>
                        <a:pt x="11" y="5"/>
                        <a:pt x="11" y="5"/>
                        <a:pt x="11" y="5"/>
                      </a:cubicBezTo>
                      <a:cubicBezTo>
                        <a:pt x="5" y="11"/>
                        <a:pt x="5" y="11"/>
                        <a:pt x="5" y="11"/>
                      </a:cubicBezTo>
                      <a:cubicBezTo>
                        <a:pt x="8" y="14"/>
                        <a:pt x="8" y="14"/>
                        <a:pt x="8" y="14"/>
                      </a:cubicBezTo>
                      <a:cubicBezTo>
                        <a:pt x="6" y="17"/>
                        <a:pt x="5" y="20"/>
                        <a:pt x="4" y="24"/>
                      </a:cubicBezTo>
                      <a:cubicBezTo>
                        <a:pt x="0" y="24"/>
                        <a:pt x="0" y="24"/>
                        <a:pt x="0" y="24"/>
                      </a:cubicBezTo>
                      <a:cubicBezTo>
                        <a:pt x="0" y="32"/>
                        <a:pt x="0" y="32"/>
                        <a:pt x="0" y="32"/>
                      </a:cubicBezTo>
                      <a:cubicBezTo>
                        <a:pt x="4" y="32"/>
                        <a:pt x="4" y="32"/>
                        <a:pt x="4" y="32"/>
                      </a:cubicBezTo>
                      <a:cubicBezTo>
                        <a:pt x="5" y="36"/>
                        <a:pt x="6" y="39"/>
                        <a:pt x="8" y="42"/>
                      </a:cubicBezTo>
                      <a:cubicBezTo>
                        <a:pt x="5" y="45"/>
                        <a:pt x="5" y="45"/>
                        <a:pt x="5" y="45"/>
                      </a:cubicBezTo>
                      <a:cubicBezTo>
                        <a:pt x="11" y="51"/>
                        <a:pt x="11" y="51"/>
                        <a:pt x="11" y="51"/>
                      </a:cubicBezTo>
                      <a:cubicBezTo>
                        <a:pt x="14" y="48"/>
                        <a:pt x="14" y="48"/>
                        <a:pt x="14" y="48"/>
                      </a:cubicBezTo>
                      <a:cubicBezTo>
                        <a:pt x="17" y="50"/>
                        <a:pt x="20" y="51"/>
                        <a:pt x="24" y="52"/>
                      </a:cubicBezTo>
                      <a:cubicBezTo>
                        <a:pt x="24" y="56"/>
                        <a:pt x="24" y="56"/>
                        <a:pt x="24" y="56"/>
                      </a:cubicBezTo>
                      <a:cubicBezTo>
                        <a:pt x="32" y="56"/>
                        <a:pt x="32" y="56"/>
                        <a:pt x="32" y="56"/>
                      </a:cubicBezTo>
                      <a:cubicBezTo>
                        <a:pt x="32" y="52"/>
                        <a:pt x="32" y="52"/>
                        <a:pt x="32" y="52"/>
                      </a:cubicBezTo>
                      <a:cubicBezTo>
                        <a:pt x="36" y="51"/>
                        <a:pt x="39" y="50"/>
                        <a:pt x="42" y="48"/>
                      </a:cubicBezTo>
                      <a:cubicBezTo>
                        <a:pt x="45" y="51"/>
                        <a:pt x="45" y="51"/>
                        <a:pt x="45" y="51"/>
                      </a:cubicBezTo>
                      <a:cubicBezTo>
                        <a:pt x="51" y="45"/>
                        <a:pt x="51" y="45"/>
                        <a:pt x="51" y="45"/>
                      </a:cubicBezTo>
                      <a:cubicBezTo>
                        <a:pt x="48" y="42"/>
                        <a:pt x="48" y="42"/>
                        <a:pt x="48" y="42"/>
                      </a:cubicBezTo>
                      <a:cubicBezTo>
                        <a:pt x="50" y="39"/>
                        <a:pt x="51" y="36"/>
                        <a:pt x="52" y="32"/>
                      </a:cubicBezTo>
                      <a:cubicBezTo>
                        <a:pt x="56" y="32"/>
                        <a:pt x="56" y="32"/>
                        <a:pt x="56" y="32"/>
                      </a:cubicBezTo>
                      <a:cubicBezTo>
                        <a:pt x="56" y="24"/>
                        <a:pt x="56" y="24"/>
                        <a:pt x="56" y="24"/>
                      </a:cubicBezTo>
                      <a:lnTo>
                        <a:pt x="52" y="24"/>
                      </a:lnTo>
                      <a:close/>
                      <a:moveTo>
                        <a:pt x="28" y="44"/>
                      </a:moveTo>
                      <a:cubicBezTo>
                        <a:pt x="19" y="44"/>
                        <a:pt x="12" y="37"/>
                        <a:pt x="12" y="28"/>
                      </a:cubicBezTo>
                      <a:cubicBezTo>
                        <a:pt x="12" y="19"/>
                        <a:pt x="19" y="12"/>
                        <a:pt x="28" y="12"/>
                      </a:cubicBezTo>
                      <a:cubicBezTo>
                        <a:pt x="37" y="12"/>
                        <a:pt x="44" y="19"/>
                        <a:pt x="44" y="28"/>
                      </a:cubicBezTo>
                      <a:cubicBezTo>
                        <a:pt x="44" y="37"/>
                        <a:pt x="37" y="44"/>
                        <a:pt x="28" y="44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9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36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8" name="Freeform 6"/>
                <p:cNvSpPr>
                  <a:spLocks noEditPoints="1"/>
                </p:cNvSpPr>
                <p:nvPr/>
              </p:nvSpPr>
              <p:spPr bwMode="auto">
                <a:xfrm>
                  <a:off x="766" y="3573"/>
                  <a:ext cx="312" cy="312"/>
                </a:xfrm>
                <a:custGeom>
                  <a:avLst/>
                  <a:gdLst>
                    <a:gd name="T0" fmla="*/ 47 w 54"/>
                    <a:gd name="T1" fmla="*/ 14 h 54"/>
                    <a:gd name="T2" fmla="*/ 40 w 54"/>
                    <a:gd name="T3" fmla="*/ 7 h 54"/>
                    <a:gd name="T4" fmla="*/ 41 w 54"/>
                    <a:gd name="T5" fmla="*/ 3 h 54"/>
                    <a:gd name="T6" fmla="*/ 34 w 54"/>
                    <a:gd name="T7" fmla="*/ 0 h 54"/>
                    <a:gd name="T8" fmla="*/ 32 w 54"/>
                    <a:gd name="T9" fmla="*/ 4 h 54"/>
                    <a:gd name="T10" fmla="*/ 22 w 54"/>
                    <a:gd name="T11" fmla="*/ 4 h 54"/>
                    <a:gd name="T12" fmla="*/ 20 w 54"/>
                    <a:gd name="T13" fmla="*/ 0 h 54"/>
                    <a:gd name="T14" fmla="*/ 13 w 54"/>
                    <a:gd name="T15" fmla="*/ 3 h 54"/>
                    <a:gd name="T16" fmla="*/ 14 w 54"/>
                    <a:gd name="T17" fmla="*/ 7 h 54"/>
                    <a:gd name="T18" fmla="*/ 7 w 54"/>
                    <a:gd name="T19" fmla="*/ 14 h 54"/>
                    <a:gd name="T20" fmla="*/ 3 w 54"/>
                    <a:gd name="T21" fmla="*/ 13 h 54"/>
                    <a:gd name="T22" fmla="*/ 0 w 54"/>
                    <a:gd name="T23" fmla="*/ 20 h 54"/>
                    <a:gd name="T24" fmla="*/ 4 w 54"/>
                    <a:gd name="T25" fmla="*/ 22 h 54"/>
                    <a:gd name="T26" fmla="*/ 4 w 54"/>
                    <a:gd name="T27" fmla="*/ 32 h 54"/>
                    <a:gd name="T28" fmla="*/ 0 w 54"/>
                    <a:gd name="T29" fmla="*/ 34 h 54"/>
                    <a:gd name="T30" fmla="*/ 3 w 54"/>
                    <a:gd name="T31" fmla="*/ 41 h 54"/>
                    <a:gd name="T32" fmla="*/ 7 w 54"/>
                    <a:gd name="T33" fmla="*/ 40 h 54"/>
                    <a:gd name="T34" fmla="*/ 14 w 54"/>
                    <a:gd name="T35" fmla="*/ 47 h 54"/>
                    <a:gd name="T36" fmla="*/ 13 w 54"/>
                    <a:gd name="T37" fmla="*/ 51 h 54"/>
                    <a:gd name="T38" fmla="*/ 20 w 54"/>
                    <a:gd name="T39" fmla="*/ 54 h 54"/>
                    <a:gd name="T40" fmla="*/ 22 w 54"/>
                    <a:gd name="T41" fmla="*/ 50 h 54"/>
                    <a:gd name="T42" fmla="*/ 32 w 54"/>
                    <a:gd name="T43" fmla="*/ 50 h 54"/>
                    <a:gd name="T44" fmla="*/ 34 w 54"/>
                    <a:gd name="T45" fmla="*/ 54 h 54"/>
                    <a:gd name="T46" fmla="*/ 41 w 54"/>
                    <a:gd name="T47" fmla="*/ 51 h 54"/>
                    <a:gd name="T48" fmla="*/ 40 w 54"/>
                    <a:gd name="T49" fmla="*/ 47 h 54"/>
                    <a:gd name="T50" fmla="*/ 47 w 54"/>
                    <a:gd name="T51" fmla="*/ 40 h 54"/>
                    <a:gd name="T52" fmla="*/ 51 w 54"/>
                    <a:gd name="T53" fmla="*/ 41 h 54"/>
                    <a:gd name="T54" fmla="*/ 54 w 54"/>
                    <a:gd name="T55" fmla="*/ 34 h 54"/>
                    <a:gd name="T56" fmla="*/ 50 w 54"/>
                    <a:gd name="T57" fmla="*/ 32 h 54"/>
                    <a:gd name="T58" fmla="*/ 50 w 54"/>
                    <a:gd name="T59" fmla="*/ 22 h 54"/>
                    <a:gd name="T60" fmla="*/ 54 w 54"/>
                    <a:gd name="T61" fmla="*/ 20 h 54"/>
                    <a:gd name="T62" fmla="*/ 51 w 54"/>
                    <a:gd name="T63" fmla="*/ 13 h 54"/>
                    <a:gd name="T64" fmla="*/ 47 w 54"/>
                    <a:gd name="T65" fmla="*/ 14 h 54"/>
                    <a:gd name="T66" fmla="*/ 33 w 54"/>
                    <a:gd name="T67" fmla="*/ 42 h 54"/>
                    <a:gd name="T68" fmla="*/ 12 w 54"/>
                    <a:gd name="T69" fmla="*/ 33 h 54"/>
                    <a:gd name="T70" fmla="*/ 21 w 54"/>
                    <a:gd name="T71" fmla="*/ 12 h 54"/>
                    <a:gd name="T72" fmla="*/ 42 w 54"/>
                    <a:gd name="T73" fmla="*/ 21 h 54"/>
                    <a:gd name="T74" fmla="*/ 33 w 54"/>
                    <a:gd name="T75" fmla="*/ 42 h 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54" h="54">
                      <a:moveTo>
                        <a:pt x="47" y="14"/>
                      </a:moveTo>
                      <a:cubicBezTo>
                        <a:pt x="45" y="11"/>
                        <a:pt x="43" y="9"/>
                        <a:pt x="40" y="7"/>
                      </a:cubicBezTo>
                      <a:cubicBezTo>
                        <a:pt x="41" y="3"/>
                        <a:pt x="41" y="3"/>
                        <a:pt x="41" y="3"/>
                      </a:cubicBezTo>
                      <a:cubicBezTo>
                        <a:pt x="34" y="0"/>
                        <a:pt x="34" y="0"/>
                        <a:pt x="34" y="0"/>
                      </a:cubicBezTo>
                      <a:cubicBezTo>
                        <a:pt x="32" y="4"/>
                        <a:pt x="32" y="4"/>
                        <a:pt x="32" y="4"/>
                      </a:cubicBezTo>
                      <a:cubicBezTo>
                        <a:pt x="29" y="3"/>
                        <a:pt x="25" y="3"/>
                        <a:pt x="22" y="4"/>
                      </a:cubicBezTo>
                      <a:cubicBezTo>
                        <a:pt x="20" y="0"/>
                        <a:pt x="20" y="0"/>
                        <a:pt x="20" y="0"/>
                      </a:cubicBezTo>
                      <a:cubicBezTo>
                        <a:pt x="13" y="3"/>
                        <a:pt x="13" y="3"/>
                        <a:pt x="13" y="3"/>
                      </a:cubicBezTo>
                      <a:cubicBezTo>
                        <a:pt x="14" y="7"/>
                        <a:pt x="14" y="7"/>
                        <a:pt x="14" y="7"/>
                      </a:cubicBezTo>
                      <a:cubicBezTo>
                        <a:pt x="11" y="9"/>
                        <a:pt x="9" y="11"/>
                        <a:pt x="7" y="14"/>
                      </a:cubicBezTo>
                      <a:cubicBezTo>
                        <a:pt x="3" y="13"/>
                        <a:pt x="3" y="13"/>
                        <a:pt x="3" y="13"/>
                      </a:cubicBezTo>
                      <a:cubicBezTo>
                        <a:pt x="0" y="20"/>
                        <a:pt x="0" y="20"/>
                        <a:pt x="0" y="20"/>
                      </a:cubicBezTo>
                      <a:cubicBezTo>
                        <a:pt x="4" y="22"/>
                        <a:pt x="4" y="22"/>
                        <a:pt x="4" y="22"/>
                      </a:cubicBezTo>
                      <a:cubicBezTo>
                        <a:pt x="3" y="25"/>
                        <a:pt x="3" y="29"/>
                        <a:pt x="4" y="32"/>
                      </a:cubicBezTo>
                      <a:cubicBezTo>
                        <a:pt x="0" y="34"/>
                        <a:pt x="0" y="34"/>
                        <a:pt x="0" y="34"/>
                      </a:cubicBezTo>
                      <a:cubicBezTo>
                        <a:pt x="3" y="41"/>
                        <a:pt x="3" y="41"/>
                        <a:pt x="3" y="41"/>
                      </a:cubicBezTo>
                      <a:cubicBezTo>
                        <a:pt x="7" y="40"/>
                        <a:pt x="7" y="40"/>
                        <a:pt x="7" y="40"/>
                      </a:cubicBezTo>
                      <a:cubicBezTo>
                        <a:pt x="9" y="43"/>
                        <a:pt x="11" y="45"/>
                        <a:pt x="14" y="47"/>
                      </a:cubicBezTo>
                      <a:cubicBezTo>
                        <a:pt x="13" y="51"/>
                        <a:pt x="13" y="51"/>
                        <a:pt x="13" y="51"/>
                      </a:cubicBezTo>
                      <a:cubicBezTo>
                        <a:pt x="20" y="54"/>
                        <a:pt x="20" y="54"/>
                        <a:pt x="20" y="54"/>
                      </a:cubicBezTo>
                      <a:cubicBezTo>
                        <a:pt x="22" y="50"/>
                        <a:pt x="22" y="50"/>
                        <a:pt x="22" y="50"/>
                      </a:cubicBezTo>
                      <a:cubicBezTo>
                        <a:pt x="25" y="51"/>
                        <a:pt x="29" y="51"/>
                        <a:pt x="32" y="50"/>
                      </a:cubicBezTo>
                      <a:cubicBezTo>
                        <a:pt x="34" y="54"/>
                        <a:pt x="34" y="54"/>
                        <a:pt x="34" y="54"/>
                      </a:cubicBezTo>
                      <a:cubicBezTo>
                        <a:pt x="41" y="51"/>
                        <a:pt x="41" y="51"/>
                        <a:pt x="41" y="51"/>
                      </a:cubicBezTo>
                      <a:cubicBezTo>
                        <a:pt x="40" y="47"/>
                        <a:pt x="40" y="47"/>
                        <a:pt x="40" y="47"/>
                      </a:cubicBezTo>
                      <a:cubicBezTo>
                        <a:pt x="43" y="45"/>
                        <a:pt x="45" y="43"/>
                        <a:pt x="47" y="40"/>
                      </a:cubicBezTo>
                      <a:cubicBezTo>
                        <a:pt x="51" y="41"/>
                        <a:pt x="51" y="41"/>
                        <a:pt x="51" y="41"/>
                      </a:cubicBezTo>
                      <a:cubicBezTo>
                        <a:pt x="54" y="34"/>
                        <a:pt x="54" y="34"/>
                        <a:pt x="54" y="34"/>
                      </a:cubicBezTo>
                      <a:cubicBezTo>
                        <a:pt x="50" y="32"/>
                        <a:pt x="50" y="32"/>
                        <a:pt x="50" y="32"/>
                      </a:cubicBezTo>
                      <a:cubicBezTo>
                        <a:pt x="51" y="29"/>
                        <a:pt x="51" y="25"/>
                        <a:pt x="50" y="22"/>
                      </a:cubicBezTo>
                      <a:cubicBezTo>
                        <a:pt x="54" y="20"/>
                        <a:pt x="54" y="20"/>
                        <a:pt x="54" y="20"/>
                      </a:cubicBezTo>
                      <a:cubicBezTo>
                        <a:pt x="51" y="13"/>
                        <a:pt x="51" y="13"/>
                        <a:pt x="51" y="13"/>
                      </a:cubicBezTo>
                      <a:lnTo>
                        <a:pt x="47" y="14"/>
                      </a:lnTo>
                      <a:close/>
                      <a:moveTo>
                        <a:pt x="33" y="42"/>
                      </a:moveTo>
                      <a:cubicBezTo>
                        <a:pt x="25" y="45"/>
                        <a:pt x="16" y="41"/>
                        <a:pt x="12" y="33"/>
                      </a:cubicBezTo>
                      <a:cubicBezTo>
                        <a:pt x="9" y="25"/>
                        <a:pt x="13" y="16"/>
                        <a:pt x="21" y="12"/>
                      </a:cubicBezTo>
                      <a:cubicBezTo>
                        <a:pt x="29" y="9"/>
                        <a:pt x="38" y="13"/>
                        <a:pt x="42" y="21"/>
                      </a:cubicBezTo>
                      <a:cubicBezTo>
                        <a:pt x="45" y="29"/>
                        <a:pt x="41" y="38"/>
                        <a:pt x="33" y="42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9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36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21" name="Oval 20"/>
              <p:cNvSpPr/>
              <p:nvPr/>
            </p:nvSpPr>
            <p:spPr bwMode="auto">
              <a:xfrm>
                <a:off x="1702592" y="5899333"/>
                <a:ext cx="410452" cy="410452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51028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48" b="0" i="0" u="none" strike="noStrike" kern="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52" name="Oval 51"/>
              <p:cNvSpPr/>
              <p:nvPr/>
            </p:nvSpPr>
            <p:spPr bwMode="auto">
              <a:xfrm>
                <a:off x="2330555" y="6048393"/>
                <a:ext cx="447553" cy="447553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51028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48" b="0" i="0" u="none" strike="noStrike" kern="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23" name="TextBox 22"/>
            <p:cNvSpPr txBox="1"/>
            <p:nvPr/>
          </p:nvSpPr>
          <p:spPr>
            <a:xfrm>
              <a:off x="1415867" y="5777408"/>
              <a:ext cx="880427" cy="683264"/>
            </a:xfrm>
            <a:prstGeom prst="rect">
              <a:avLst/>
            </a:prstGeom>
            <a:noFill/>
          </p:spPr>
          <p:txBody>
            <a:bodyPr wrap="square" lIns="186521" tIns="149217" rIns="186521" bIns="149217" rtlCol="0">
              <a:spAutoFit/>
            </a:bodyPr>
            <a:lstStyle/>
            <a:p>
              <a:pPr marL="0" marR="0" lvl="0" indent="0" algn="ctr" defTabSz="93259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12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28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Segoe UI Semibold" panose="020B0702040204020203" pitchFamily="34" charset="0"/>
                </a:rPr>
                <a:t>GET A</a:t>
              </a:r>
              <a:br>
                <a:rPr kumimoji="0" lang="en-US" sz="1428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Segoe UI Semibold" panose="020B0702040204020203" pitchFamily="34" charset="0"/>
                </a:rPr>
              </a:br>
              <a:r>
                <a:rPr kumimoji="0" lang="en-US" sz="1428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Segoe UI Semibold" panose="020B0702040204020203" pitchFamily="34" charset="0"/>
                </a:rPr>
                <a:t> KEY</a:t>
              </a: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2105711" y="6093783"/>
              <a:ext cx="932157" cy="489365"/>
            </a:xfrm>
            <a:prstGeom prst="rect">
              <a:avLst/>
            </a:prstGeom>
            <a:noFill/>
          </p:spPr>
          <p:txBody>
            <a:bodyPr wrap="square" lIns="186521" tIns="149217" rIns="186521" bIns="149217" rtlCol="0">
              <a:spAutoFit/>
            </a:bodyPr>
            <a:lstStyle/>
            <a:p>
              <a:pPr marL="0" marR="0" lvl="0" indent="0" algn="ctr" defTabSz="93259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12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28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Segoe UI Semibold" panose="020B0702040204020203" pitchFamily="34" charset="0"/>
                </a:rPr>
                <a:t>BUILD</a:t>
              </a:r>
            </a:p>
          </p:txBody>
        </p:sp>
      </p:grpSp>
      <p:sp>
        <p:nvSpPr>
          <p:cNvPr id="3" name="Rectangle 2"/>
          <p:cNvSpPr/>
          <p:nvPr/>
        </p:nvSpPr>
        <p:spPr bwMode="auto">
          <a:xfrm>
            <a:off x="882" y="5861839"/>
            <a:ext cx="12159478" cy="1216244"/>
          </a:xfrm>
          <a:prstGeom prst="rect">
            <a:avLst/>
          </a:prstGeom>
          <a:solidFill>
            <a:srgbClr val="EAEAEA">
              <a:alpha val="35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29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1" name="Title 1"/>
          <p:cNvSpPr>
            <a:spLocks noGrp="1"/>
          </p:cNvSpPr>
          <p:nvPr>
            <p:ph type="title"/>
          </p:nvPr>
        </p:nvSpPr>
        <p:spPr>
          <a:xfrm>
            <a:off x="274639" y="295275"/>
            <a:ext cx="11889564" cy="1830387"/>
          </a:xfrm>
        </p:spPr>
        <p:txBody>
          <a:bodyPr/>
          <a:lstStyle/>
          <a:p>
            <a:r>
              <a:rPr lang="en-US" sz="4896" dirty="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rPr>
              <a:t>Why Microsoft </a:t>
            </a:r>
            <a:br>
              <a:rPr lang="en-US" sz="4896" dirty="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rPr>
            </a:br>
            <a:r>
              <a:rPr lang="en-US" sz="4896" dirty="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rPr>
              <a:t>Cognitive Services ?</a:t>
            </a:r>
          </a:p>
        </p:txBody>
      </p:sp>
    </p:spTree>
    <p:extLst>
      <p:ext uri="{BB962C8B-B14F-4D97-AF65-F5344CB8AC3E}">
        <p14:creationId xmlns:p14="http://schemas.microsoft.com/office/powerpoint/2010/main" val="1468001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99"/>
    </mc:Choice>
    <mc:Fallback xmlns="">
      <p:transition advTm="299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Cognitive Services</a:t>
            </a:r>
          </a:p>
        </p:txBody>
      </p:sp>
      <p:sp>
        <p:nvSpPr>
          <p:cNvPr id="15" name="Rectangle 14"/>
          <p:cNvSpPr>
            <a:spLocks/>
          </p:cNvSpPr>
          <p:nvPr/>
        </p:nvSpPr>
        <p:spPr bwMode="auto">
          <a:xfrm>
            <a:off x="8055099" y="1261594"/>
            <a:ext cx="3987958" cy="7965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224" tIns="44611" rIns="89224" bIns="4461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093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1" i="0" u="none" strike="noStrike" kern="0" cap="none" spc="0" normalizeH="0" baseline="0" noProof="0">
              <a:ln>
                <a:noFill/>
              </a:ln>
              <a:solidFill>
                <a:srgbClr val="FFB9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6" name="Rectangle 15"/>
          <p:cNvSpPr>
            <a:spLocks/>
          </p:cNvSpPr>
          <p:nvPr/>
        </p:nvSpPr>
        <p:spPr bwMode="auto">
          <a:xfrm>
            <a:off x="8055099" y="1261594"/>
            <a:ext cx="3987958" cy="7965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224" tIns="44611" rIns="89224" bIns="4461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093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1" i="0" u="none" strike="noStrike" kern="0" cap="none" spc="0" normalizeH="0" baseline="0" noProof="0">
              <a:ln>
                <a:noFill/>
              </a:ln>
              <a:solidFill>
                <a:srgbClr val="FFB9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463054" y="3657933"/>
            <a:ext cx="2141063" cy="639988"/>
            <a:chOff x="6827777" y="4411662"/>
            <a:chExt cx="2459932" cy="533400"/>
          </a:xfrm>
          <a:solidFill>
            <a:schemeClr val="tx1"/>
          </a:solidFill>
        </p:grpSpPr>
        <p:sp>
          <p:nvSpPr>
            <p:cNvPr id="10" name="Flowchart: Process 8"/>
            <p:cNvSpPr/>
            <p:nvPr/>
          </p:nvSpPr>
          <p:spPr bwMode="auto">
            <a:xfrm>
              <a:off x="6827777" y="4411662"/>
              <a:ext cx="2459932" cy="533400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9616" tIns="89616" rIns="33610" bIns="33610" rtlCol="0" anchor="b" anchorCtr="0"/>
            <a:lstStyle/>
            <a:p>
              <a:pPr marL="0" marR="0" lvl="0" indent="0" algn="ctr" defTabSz="9136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6996044" y="4520801"/>
              <a:ext cx="2121554" cy="329012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lIns="119299" tIns="59648" rIns="119299" bIns="59648" rtlCol="0" anchor="ctr"/>
            <a:lstStyle/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404040"/>
                      </a:gs>
                      <a:gs pos="100000">
                        <a:srgbClr val="40404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Emotion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2736302" y="3657933"/>
            <a:ext cx="2239961" cy="639988"/>
            <a:chOff x="9701909" y="5021262"/>
            <a:chExt cx="2459932" cy="533400"/>
          </a:xfrm>
          <a:solidFill>
            <a:schemeClr val="tx1"/>
          </a:solidFill>
        </p:grpSpPr>
        <p:sp>
          <p:nvSpPr>
            <p:cNvPr id="17" name="Flowchart: Process 8"/>
            <p:cNvSpPr/>
            <p:nvPr/>
          </p:nvSpPr>
          <p:spPr bwMode="auto">
            <a:xfrm>
              <a:off x="9701909" y="5021262"/>
              <a:ext cx="2459932" cy="533400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9616" tIns="89616" rIns="33610" bIns="33610" rtlCol="0" anchor="b" anchorCtr="0"/>
            <a:lstStyle/>
            <a:p>
              <a:pPr marL="0" marR="0" lvl="0" indent="0" algn="ctr" defTabSz="9136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9888747" y="5125889"/>
              <a:ext cx="2273093" cy="324146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lIns="119299" tIns="59648" rIns="119299" bIns="59648" rtlCol="0" anchor="ctr"/>
            <a:lstStyle/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404040"/>
                      </a:gs>
                      <a:gs pos="100000">
                        <a:srgbClr val="40404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Speaker Recognition</a:t>
              </a: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2736301" y="4385599"/>
            <a:ext cx="2239961" cy="639988"/>
            <a:chOff x="9701909" y="5630862"/>
            <a:chExt cx="2459932" cy="533400"/>
          </a:xfrm>
          <a:solidFill>
            <a:schemeClr val="tx1"/>
          </a:solidFill>
        </p:grpSpPr>
        <p:sp>
          <p:nvSpPr>
            <p:cNvPr id="22" name="Flowchart: Process 8"/>
            <p:cNvSpPr/>
            <p:nvPr/>
          </p:nvSpPr>
          <p:spPr bwMode="auto">
            <a:xfrm>
              <a:off x="9701909" y="5630862"/>
              <a:ext cx="2459932" cy="533400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9616" tIns="89616" rIns="33610" bIns="33610" rtlCol="0" anchor="b" anchorCtr="0"/>
            <a:lstStyle/>
            <a:p>
              <a:pPr marL="0" marR="0" lvl="0" indent="0" algn="ctr" defTabSz="9136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9838466" y="5631889"/>
              <a:ext cx="2162814" cy="530950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lIns="119299" tIns="59648" rIns="119299" bIns="59648" rtlCol="0" anchor="ctr"/>
            <a:lstStyle/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404040"/>
                      </a:gs>
                      <a:gs pos="100000">
                        <a:srgbClr val="40404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Speech</a:t>
              </a: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2731501" y="2930267"/>
            <a:ext cx="2243172" cy="639985"/>
            <a:chOff x="9701907" y="3192460"/>
            <a:chExt cx="2459932" cy="533400"/>
          </a:xfrm>
          <a:solidFill>
            <a:schemeClr val="tx1"/>
          </a:solidFill>
        </p:grpSpPr>
        <p:sp>
          <p:nvSpPr>
            <p:cNvPr id="27" name="Flowchart: Process 8"/>
            <p:cNvSpPr/>
            <p:nvPr/>
          </p:nvSpPr>
          <p:spPr bwMode="auto">
            <a:xfrm>
              <a:off x="9701907" y="3192460"/>
              <a:ext cx="2459932" cy="533400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9616" tIns="89616" rIns="33610" bIns="33610" rtlCol="0" anchor="b" anchorCtr="0"/>
            <a:lstStyle/>
            <a:p>
              <a:pPr marL="0" marR="0" lvl="0" indent="0" algn="ctr" defTabSz="9136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9836450" y="3268662"/>
              <a:ext cx="2321868" cy="388654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lIns="119299" tIns="59648" rIns="119299" bIns="59648" rtlCol="0" anchor="ctr"/>
            <a:lstStyle/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404040"/>
                      </a:gs>
                      <a:gs pos="100000">
                        <a:srgbClr val="40404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Custom Recognition</a:t>
              </a: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463054" y="2930267"/>
            <a:ext cx="2142075" cy="639988"/>
            <a:chOff x="6827776" y="3192468"/>
            <a:chExt cx="2459933" cy="533401"/>
          </a:xfrm>
          <a:solidFill>
            <a:schemeClr val="tx1"/>
          </a:solidFill>
        </p:grpSpPr>
        <p:sp>
          <p:nvSpPr>
            <p:cNvPr id="32" name="Flowchart: Process 8"/>
            <p:cNvSpPr/>
            <p:nvPr/>
          </p:nvSpPr>
          <p:spPr bwMode="auto">
            <a:xfrm>
              <a:off x="6827776" y="3192468"/>
              <a:ext cx="2459933" cy="533401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9616" tIns="89616" rIns="33610" bIns="33610" rtlCol="0" anchor="b" anchorCtr="0"/>
            <a:lstStyle/>
            <a:p>
              <a:pPr marL="0" marR="0" lvl="0" indent="0" algn="ctr" defTabSz="9136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6986793" y="3268665"/>
              <a:ext cx="2130806" cy="388654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lIns="119299" tIns="59648" rIns="119299" bIns="59648" rtlCol="0" anchor="ctr"/>
            <a:lstStyle/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404040"/>
                      </a:gs>
                      <a:gs pos="100000">
                        <a:srgbClr val="40404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Computer Vision</a:t>
              </a: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463054" y="4385599"/>
            <a:ext cx="2143454" cy="639988"/>
            <a:chOff x="6827777" y="3802062"/>
            <a:chExt cx="2459932" cy="533400"/>
          </a:xfrm>
          <a:solidFill>
            <a:schemeClr val="tx1"/>
          </a:solidFill>
        </p:grpSpPr>
        <p:sp>
          <p:nvSpPr>
            <p:cNvPr id="37" name="Flowchart: Process 8"/>
            <p:cNvSpPr/>
            <p:nvPr/>
          </p:nvSpPr>
          <p:spPr bwMode="auto">
            <a:xfrm>
              <a:off x="6827777" y="3802062"/>
              <a:ext cx="2459932" cy="533400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9616" tIns="89616" rIns="33610" bIns="33610" rtlCol="0" anchor="b" anchorCtr="0"/>
            <a:lstStyle/>
            <a:p>
              <a:pPr marL="0" marR="0" lvl="0" indent="0" algn="ctr" defTabSz="9136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7014491" y="3892910"/>
              <a:ext cx="2103108" cy="388654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lIns="119299" tIns="59648" rIns="119299" bIns="59648" rtlCol="0" anchor="ctr"/>
            <a:lstStyle/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404040"/>
                      </a:gs>
                      <a:gs pos="100000">
                        <a:srgbClr val="40404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Face</a:t>
              </a: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463054" y="5113265"/>
            <a:ext cx="2141064" cy="639988"/>
            <a:chOff x="6827777" y="3802062"/>
            <a:chExt cx="2459932" cy="533400"/>
          </a:xfrm>
          <a:solidFill>
            <a:schemeClr val="tx1"/>
          </a:solidFill>
        </p:grpSpPr>
        <p:sp>
          <p:nvSpPr>
            <p:cNvPr id="42" name="Flowchart: Process 8"/>
            <p:cNvSpPr/>
            <p:nvPr/>
          </p:nvSpPr>
          <p:spPr bwMode="auto">
            <a:xfrm>
              <a:off x="6827777" y="3802062"/>
              <a:ext cx="2459932" cy="533400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9616" tIns="89616" rIns="33610" bIns="33610" rtlCol="0" anchor="b" anchorCtr="0"/>
            <a:lstStyle/>
            <a:p>
              <a:pPr marL="0" marR="0" lvl="0" indent="0" algn="ctr" defTabSz="9136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6994719" y="3892910"/>
              <a:ext cx="2122880" cy="388654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lIns="119299" tIns="59648" rIns="119299" bIns="59648" rtlCol="0" anchor="ctr"/>
            <a:lstStyle/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404040"/>
                      </a:gs>
                      <a:gs pos="100000">
                        <a:srgbClr val="40404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Video</a:t>
              </a:r>
            </a:p>
          </p:txBody>
        </p:sp>
      </p:grpSp>
      <p:pic>
        <p:nvPicPr>
          <p:cNvPr id="44" name="Picture 4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4787" y="2334672"/>
            <a:ext cx="302355" cy="366791"/>
          </a:xfrm>
          <a:prstGeom prst="rect">
            <a:avLst/>
          </a:prstGeom>
        </p:spPr>
      </p:pic>
      <p:sp>
        <p:nvSpPr>
          <p:cNvPr id="45" name="Right Bracket 44"/>
          <p:cNvSpPr/>
          <p:nvPr/>
        </p:nvSpPr>
        <p:spPr>
          <a:xfrm rot="16200000">
            <a:off x="6055476" y="-3810186"/>
            <a:ext cx="214117" cy="11811002"/>
          </a:xfrm>
          <a:prstGeom prst="rightBracket">
            <a:avLst>
              <a:gd name="adj" fmla="val 78933"/>
            </a:avLst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324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36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274639" y="1328270"/>
            <a:ext cx="11889564" cy="568792"/>
          </a:xfrm>
          <a:prstGeom prst="rect">
            <a:avLst/>
          </a:prstGeom>
          <a:solidFill>
            <a:schemeClr val="tx1"/>
          </a:solidFill>
          <a:ln w="25400" cap="flat" cmpd="sng" algn="ctr">
            <a:noFill/>
            <a:prstDash val="solid"/>
          </a:ln>
          <a:effectLst/>
        </p:spPr>
        <p:txBody>
          <a:bodyPr lIns="119315" tIns="59657" rIns="119315" bIns="59657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9621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400" b="1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microsoft.com/cognitive</a:t>
            </a:r>
          </a:p>
        </p:txBody>
      </p:sp>
      <p:grpSp>
        <p:nvGrpSpPr>
          <p:cNvPr id="48" name="Group 47"/>
          <p:cNvGrpSpPr/>
          <p:nvPr/>
        </p:nvGrpSpPr>
        <p:grpSpPr>
          <a:xfrm>
            <a:off x="9809120" y="2212081"/>
            <a:ext cx="2222405" cy="639989"/>
            <a:chOff x="803519" y="1881281"/>
            <a:chExt cx="2222721" cy="640080"/>
          </a:xfrm>
        </p:grpSpPr>
        <p:sp>
          <p:nvSpPr>
            <p:cNvPr id="50" name="Rectangle 49"/>
            <p:cNvSpPr/>
            <p:nvPr/>
          </p:nvSpPr>
          <p:spPr>
            <a:xfrm>
              <a:off x="803519" y="1881281"/>
              <a:ext cx="2222721" cy="640080"/>
            </a:xfrm>
            <a:prstGeom prst="rect">
              <a:avLst/>
            </a:prstGeom>
            <a:solidFill>
              <a:srgbClr val="009580"/>
            </a:solidFill>
            <a:ln w="9525" cap="flat" cmpd="sng" algn="ctr">
              <a:noFill/>
              <a:prstDash val="solid"/>
            </a:ln>
            <a:effectLst/>
          </p:spPr>
          <p:txBody>
            <a:bodyPr lIns="119299" tIns="59648" rIns="119299" bIns="59648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1202293" y="1886159"/>
              <a:ext cx="1402359" cy="627912"/>
            </a:xfrm>
            <a:prstGeom prst="rect">
              <a:avLst/>
            </a:prstGeom>
            <a:solidFill>
              <a:srgbClr val="009580"/>
            </a:solidFill>
            <a:ln>
              <a:noFill/>
            </a:ln>
          </p:spPr>
          <p:txBody>
            <a:bodyPr wrap="square" lIns="182854" tIns="146283" rIns="182854" bIns="146283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Search</a:t>
              </a:r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2736251" y="2204907"/>
            <a:ext cx="2259962" cy="639989"/>
            <a:chOff x="803519" y="1881281"/>
            <a:chExt cx="2227717" cy="640080"/>
          </a:xfrm>
        </p:grpSpPr>
        <p:sp>
          <p:nvSpPr>
            <p:cNvPr id="57" name="Rectangle 56"/>
            <p:cNvSpPr/>
            <p:nvPr/>
          </p:nvSpPr>
          <p:spPr>
            <a:xfrm>
              <a:off x="803519" y="1881281"/>
              <a:ext cx="2227717" cy="640080"/>
            </a:xfrm>
            <a:prstGeom prst="rect">
              <a:avLst/>
            </a:prstGeom>
            <a:solidFill>
              <a:srgbClr val="009580"/>
            </a:solidFill>
            <a:ln w="9525" cap="flat" cmpd="sng" algn="ctr">
              <a:noFill/>
              <a:prstDash val="solid"/>
            </a:ln>
            <a:effectLst/>
          </p:spPr>
          <p:txBody>
            <a:bodyPr lIns="119299" tIns="59648" rIns="119299" bIns="59648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1213136" y="1886159"/>
              <a:ext cx="1533417" cy="627912"/>
            </a:xfrm>
            <a:prstGeom prst="rect">
              <a:avLst/>
            </a:prstGeom>
            <a:solidFill>
              <a:srgbClr val="009580"/>
            </a:solidFill>
            <a:ln>
              <a:noFill/>
            </a:ln>
          </p:spPr>
          <p:txBody>
            <a:bodyPr wrap="square" lIns="182854" tIns="146283" rIns="182854" bIns="146283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Speech</a:t>
              </a:r>
            </a:p>
          </p:txBody>
        </p:sp>
      </p:grpSp>
      <p:grpSp>
        <p:nvGrpSpPr>
          <p:cNvPr id="61" name="Group 60"/>
          <p:cNvGrpSpPr/>
          <p:nvPr/>
        </p:nvGrpSpPr>
        <p:grpSpPr>
          <a:xfrm>
            <a:off x="5094771" y="2213288"/>
            <a:ext cx="2229707" cy="639989"/>
            <a:chOff x="803520" y="1881281"/>
            <a:chExt cx="2230024" cy="640080"/>
          </a:xfrm>
        </p:grpSpPr>
        <p:sp>
          <p:nvSpPr>
            <p:cNvPr id="63" name="Rectangle 62"/>
            <p:cNvSpPr/>
            <p:nvPr/>
          </p:nvSpPr>
          <p:spPr>
            <a:xfrm>
              <a:off x="803520" y="1881281"/>
              <a:ext cx="2230024" cy="640080"/>
            </a:xfrm>
            <a:prstGeom prst="rect">
              <a:avLst/>
            </a:prstGeom>
            <a:solidFill>
              <a:srgbClr val="009580"/>
            </a:solidFill>
            <a:ln w="9525" cap="flat" cmpd="sng" algn="ctr">
              <a:noFill/>
              <a:prstDash val="solid"/>
            </a:ln>
            <a:effectLst/>
          </p:spPr>
          <p:txBody>
            <a:bodyPr lIns="119299" tIns="59648" rIns="119299" bIns="59648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1121106" y="1886159"/>
              <a:ext cx="1702127" cy="627912"/>
            </a:xfrm>
            <a:prstGeom prst="rect">
              <a:avLst/>
            </a:prstGeom>
            <a:solidFill>
              <a:srgbClr val="009580"/>
            </a:solidFill>
            <a:ln>
              <a:noFill/>
            </a:ln>
          </p:spPr>
          <p:txBody>
            <a:bodyPr wrap="square" lIns="182854" tIns="146283" rIns="182854" bIns="146283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Language</a:t>
              </a:r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7455596" y="2212081"/>
            <a:ext cx="2222406" cy="639989"/>
            <a:chOff x="803520" y="1881281"/>
            <a:chExt cx="2222721" cy="640080"/>
          </a:xfrm>
        </p:grpSpPr>
        <p:sp>
          <p:nvSpPr>
            <p:cNvPr id="68" name="Rectangle 67"/>
            <p:cNvSpPr/>
            <p:nvPr/>
          </p:nvSpPr>
          <p:spPr>
            <a:xfrm>
              <a:off x="803520" y="1881281"/>
              <a:ext cx="2222721" cy="640080"/>
            </a:xfrm>
            <a:prstGeom prst="rect">
              <a:avLst/>
            </a:prstGeom>
            <a:solidFill>
              <a:srgbClr val="009580"/>
            </a:solidFill>
            <a:ln w="9525" cap="flat" cmpd="sng" algn="ctr">
              <a:noFill/>
              <a:prstDash val="solid"/>
            </a:ln>
            <a:effectLst/>
          </p:spPr>
          <p:txBody>
            <a:bodyPr lIns="119299" tIns="59648" rIns="119299" bIns="59648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1147970" y="1886159"/>
              <a:ext cx="1824157" cy="627912"/>
            </a:xfrm>
            <a:prstGeom prst="rect">
              <a:avLst/>
            </a:prstGeom>
            <a:solidFill>
              <a:srgbClr val="009580"/>
            </a:solidFill>
            <a:ln>
              <a:noFill/>
            </a:ln>
          </p:spPr>
          <p:txBody>
            <a:bodyPr wrap="square" lIns="182854" tIns="146283" rIns="182854" bIns="146283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Knowledge</a:t>
              </a:r>
            </a:p>
          </p:txBody>
        </p:sp>
      </p:grpSp>
      <p:grpSp>
        <p:nvGrpSpPr>
          <p:cNvPr id="71" name="Group 70"/>
          <p:cNvGrpSpPr/>
          <p:nvPr/>
        </p:nvGrpSpPr>
        <p:grpSpPr>
          <a:xfrm>
            <a:off x="463054" y="2202600"/>
            <a:ext cx="2142077" cy="639989"/>
            <a:chOff x="803520" y="1881281"/>
            <a:chExt cx="2219313" cy="640080"/>
          </a:xfrm>
        </p:grpSpPr>
        <p:sp>
          <p:nvSpPr>
            <p:cNvPr id="73" name="Rectangle 72"/>
            <p:cNvSpPr/>
            <p:nvPr/>
          </p:nvSpPr>
          <p:spPr>
            <a:xfrm>
              <a:off x="803520" y="1881281"/>
              <a:ext cx="2219313" cy="640080"/>
            </a:xfrm>
            <a:prstGeom prst="rect">
              <a:avLst/>
            </a:prstGeom>
            <a:solidFill>
              <a:srgbClr val="009580"/>
            </a:solidFill>
            <a:ln w="9525" cap="flat" cmpd="sng" algn="ctr">
              <a:noFill/>
              <a:prstDash val="solid"/>
            </a:ln>
            <a:effectLst/>
          </p:spPr>
          <p:txBody>
            <a:bodyPr lIns="119299" tIns="59648" rIns="119299" bIns="59648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1227725" y="1886159"/>
              <a:ext cx="1177272" cy="62791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182854" tIns="146283" rIns="182854" bIns="146283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Vision</a:t>
              </a:r>
            </a:p>
          </p:txBody>
        </p:sp>
      </p:grpSp>
      <p:grpSp>
        <p:nvGrpSpPr>
          <p:cNvPr id="75" name="Group 74"/>
          <p:cNvGrpSpPr/>
          <p:nvPr/>
        </p:nvGrpSpPr>
        <p:grpSpPr>
          <a:xfrm>
            <a:off x="5093975" y="3657933"/>
            <a:ext cx="2215165" cy="639988"/>
            <a:chOff x="9701909" y="5021262"/>
            <a:chExt cx="2459932" cy="533400"/>
          </a:xfrm>
          <a:solidFill>
            <a:schemeClr val="tx1"/>
          </a:solidFill>
        </p:grpSpPr>
        <p:sp>
          <p:nvSpPr>
            <p:cNvPr id="78" name="Flowchart: Process 8"/>
            <p:cNvSpPr/>
            <p:nvPr/>
          </p:nvSpPr>
          <p:spPr bwMode="auto">
            <a:xfrm>
              <a:off x="9701909" y="5021262"/>
              <a:ext cx="2459932" cy="533400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9616" tIns="89616" rIns="33610" bIns="33610" rtlCol="0" anchor="b" anchorCtr="0"/>
            <a:lstStyle/>
            <a:p>
              <a:pPr marL="0" marR="0" lvl="0" indent="0" algn="ctr" defTabSz="9136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7" name="Rectangle 76"/>
            <p:cNvSpPr/>
            <p:nvPr/>
          </p:nvSpPr>
          <p:spPr>
            <a:xfrm>
              <a:off x="9793736" y="5125889"/>
              <a:ext cx="2211413" cy="324146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lIns="119299" tIns="59648" rIns="119299" bIns="59648" rtlCol="0" anchor="ctr"/>
            <a:lstStyle/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404040"/>
                      </a:gs>
                      <a:gs pos="100000">
                        <a:srgbClr val="40404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Linguistic Analysis</a:t>
              </a:r>
            </a:p>
          </p:txBody>
        </p:sp>
      </p:grpSp>
      <p:grpSp>
        <p:nvGrpSpPr>
          <p:cNvPr id="80" name="Group 79"/>
          <p:cNvGrpSpPr/>
          <p:nvPr/>
        </p:nvGrpSpPr>
        <p:grpSpPr>
          <a:xfrm>
            <a:off x="5079850" y="4385599"/>
            <a:ext cx="2215171" cy="639988"/>
            <a:chOff x="9701909" y="5630862"/>
            <a:chExt cx="2459932" cy="533400"/>
          </a:xfrm>
          <a:solidFill>
            <a:schemeClr val="tx1"/>
          </a:solidFill>
        </p:grpSpPr>
        <p:sp>
          <p:nvSpPr>
            <p:cNvPr id="83" name="Flowchart: Process 8"/>
            <p:cNvSpPr/>
            <p:nvPr/>
          </p:nvSpPr>
          <p:spPr bwMode="auto">
            <a:xfrm>
              <a:off x="9701909" y="5630862"/>
              <a:ext cx="2459932" cy="533400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9616" tIns="89616" rIns="33610" bIns="33610" rtlCol="0" anchor="b" anchorCtr="0"/>
            <a:lstStyle/>
            <a:p>
              <a:pPr marL="0" marR="0" lvl="0" indent="0" algn="ctr" defTabSz="9136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2" name="Rectangle 81"/>
            <p:cNvSpPr/>
            <p:nvPr/>
          </p:nvSpPr>
          <p:spPr>
            <a:xfrm>
              <a:off x="9795160" y="5631889"/>
              <a:ext cx="2354349" cy="530950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lIns="119299" tIns="59648" rIns="119299" bIns="59648" rtlCol="0" anchor="ctr"/>
            <a:lstStyle/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404040"/>
                      </a:gs>
                      <a:gs pos="100000">
                        <a:srgbClr val="40404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Language Understanding</a:t>
              </a:r>
            </a:p>
          </p:txBody>
        </p:sp>
      </p:grpSp>
      <p:grpSp>
        <p:nvGrpSpPr>
          <p:cNvPr id="85" name="Group 84"/>
          <p:cNvGrpSpPr/>
          <p:nvPr/>
        </p:nvGrpSpPr>
        <p:grpSpPr>
          <a:xfrm>
            <a:off x="5101045" y="2930267"/>
            <a:ext cx="2216053" cy="639985"/>
            <a:chOff x="9701907" y="3192460"/>
            <a:chExt cx="2459932" cy="533400"/>
          </a:xfrm>
          <a:solidFill>
            <a:schemeClr val="tx1"/>
          </a:solidFill>
        </p:grpSpPr>
        <p:sp>
          <p:nvSpPr>
            <p:cNvPr id="88" name="Flowchart: Process 8"/>
            <p:cNvSpPr/>
            <p:nvPr/>
          </p:nvSpPr>
          <p:spPr bwMode="auto">
            <a:xfrm>
              <a:off x="9701907" y="3192460"/>
              <a:ext cx="2459932" cy="533400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9616" tIns="89616" rIns="33610" bIns="33610" rtlCol="0" anchor="b" anchorCtr="0"/>
            <a:lstStyle/>
            <a:p>
              <a:pPr marL="0" marR="0" lvl="0" indent="0" algn="ctr" defTabSz="9136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7" name="Rectangle 86"/>
            <p:cNvSpPr/>
            <p:nvPr/>
          </p:nvSpPr>
          <p:spPr>
            <a:xfrm>
              <a:off x="9836196" y="3268662"/>
              <a:ext cx="2325642" cy="388654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lIns="119299" tIns="59648" rIns="119299" bIns="59648" rtlCol="0" anchor="ctr"/>
            <a:lstStyle/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404040"/>
                      </a:gs>
                      <a:gs pos="100000">
                        <a:srgbClr val="40404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Bing Spell Check</a:t>
              </a:r>
            </a:p>
          </p:txBody>
        </p:sp>
      </p:grpSp>
      <p:grpSp>
        <p:nvGrpSpPr>
          <p:cNvPr id="90" name="Group 89"/>
          <p:cNvGrpSpPr/>
          <p:nvPr/>
        </p:nvGrpSpPr>
        <p:grpSpPr>
          <a:xfrm>
            <a:off x="7467385" y="3657933"/>
            <a:ext cx="2215090" cy="639988"/>
            <a:chOff x="9701909" y="5021262"/>
            <a:chExt cx="2459932" cy="533400"/>
          </a:xfrm>
          <a:solidFill>
            <a:schemeClr val="tx1"/>
          </a:solidFill>
        </p:grpSpPr>
        <p:sp>
          <p:nvSpPr>
            <p:cNvPr id="93" name="Flowchart: Process 8"/>
            <p:cNvSpPr/>
            <p:nvPr/>
          </p:nvSpPr>
          <p:spPr bwMode="auto">
            <a:xfrm>
              <a:off x="9701909" y="5021262"/>
              <a:ext cx="2459932" cy="533400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9616" tIns="89616" rIns="33610" bIns="33610" rtlCol="0" anchor="b" anchorCtr="0"/>
            <a:lstStyle/>
            <a:p>
              <a:pPr marL="0" marR="0" lvl="0" indent="0" algn="ctr" defTabSz="9136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2" name="Rectangle 91"/>
            <p:cNvSpPr/>
            <p:nvPr/>
          </p:nvSpPr>
          <p:spPr>
            <a:xfrm>
              <a:off x="9869331" y="5125889"/>
              <a:ext cx="2143840" cy="324146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lIns="119299" tIns="59648" rIns="119299" bIns="59648" rtlCol="0" anchor="ctr"/>
            <a:lstStyle/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404040"/>
                      </a:gs>
                      <a:gs pos="100000">
                        <a:srgbClr val="40404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Entity Linking</a:t>
              </a:r>
            </a:p>
          </p:txBody>
        </p:sp>
      </p:grpSp>
      <p:grpSp>
        <p:nvGrpSpPr>
          <p:cNvPr id="95" name="Group 94"/>
          <p:cNvGrpSpPr/>
          <p:nvPr/>
        </p:nvGrpSpPr>
        <p:grpSpPr>
          <a:xfrm>
            <a:off x="7459357" y="4385599"/>
            <a:ext cx="2223118" cy="639988"/>
            <a:chOff x="9701909" y="5630862"/>
            <a:chExt cx="2459932" cy="533400"/>
          </a:xfrm>
          <a:solidFill>
            <a:schemeClr val="tx1"/>
          </a:solidFill>
        </p:grpSpPr>
        <p:sp>
          <p:nvSpPr>
            <p:cNvPr id="98" name="Flowchart: Process 8"/>
            <p:cNvSpPr/>
            <p:nvPr/>
          </p:nvSpPr>
          <p:spPr bwMode="auto">
            <a:xfrm>
              <a:off x="9701909" y="5630862"/>
              <a:ext cx="2459932" cy="533400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9616" tIns="89616" rIns="33610" bIns="33610" rtlCol="0" anchor="b" anchorCtr="0"/>
            <a:lstStyle/>
            <a:p>
              <a:pPr marL="0" marR="0" lvl="0" indent="0" algn="ctr" defTabSz="9136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7" name="Rectangle 96"/>
            <p:cNvSpPr/>
            <p:nvPr/>
          </p:nvSpPr>
          <p:spPr>
            <a:xfrm>
              <a:off x="9870712" y="5631889"/>
              <a:ext cx="2130568" cy="530950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lIns="119299" tIns="59648" rIns="119299" bIns="59648" rtlCol="0" anchor="ctr"/>
            <a:lstStyle/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404040"/>
                      </a:gs>
                      <a:gs pos="100000">
                        <a:srgbClr val="40404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Knowledge Exploration</a:t>
              </a:r>
            </a:p>
          </p:txBody>
        </p:sp>
      </p:grpSp>
      <p:grpSp>
        <p:nvGrpSpPr>
          <p:cNvPr id="100" name="Group 99"/>
          <p:cNvGrpSpPr/>
          <p:nvPr/>
        </p:nvGrpSpPr>
        <p:grpSpPr>
          <a:xfrm>
            <a:off x="7443470" y="2930267"/>
            <a:ext cx="2226198" cy="639985"/>
            <a:chOff x="9701907" y="3192460"/>
            <a:chExt cx="2459932" cy="533400"/>
          </a:xfrm>
          <a:solidFill>
            <a:schemeClr val="tx1"/>
          </a:solidFill>
        </p:grpSpPr>
        <p:sp>
          <p:nvSpPr>
            <p:cNvPr id="103" name="Flowchart: Process 8"/>
            <p:cNvSpPr/>
            <p:nvPr/>
          </p:nvSpPr>
          <p:spPr bwMode="auto">
            <a:xfrm>
              <a:off x="9701907" y="3192460"/>
              <a:ext cx="2459932" cy="533400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9616" tIns="89616" rIns="33610" bIns="33610" rtlCol="0" anchor="b" anchorCtr="0"/>
            <a:lstStyle/>
            <a:p>
              <a:pPr marL="0" marR="0" lvl="0" indent="0" algn="ctr" defTabSz="9136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2" name="Rectangle 101"/>
            <p:cNvSpPr/>
            <p:nvPr/>
          </p:nvSpPr>
          <p:spPr>
            <a:xfrm>
              <a:off x="9857784" y="3268662"/>
              <a:ext cx="2143840" cy="388654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lIns="119299" tIns="59648" rIns="119299" bIns="59648" rtlCol="0" anchor="ctr"/>
            <a:lstStyle/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404040"/>
                      </a:gs>
                      <a:gs pos="100000">
                        <a:srgbClr val="40404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Academic Knowledge </a:t>
              </a:r>
            </a:p>
          </p:txBody>
        </p:sp>
      </p:grpSp>
      <p:grpSp>
        <p:nvGrpSpPr>
          <p:cNvPr id="105" name="Group 104"/>
          <p:cNvGrpSpPr/>
          <p:nvPr/>
        </p:nvGrpSpPr>
        <p:grpSpPr>
          <a:xfrm>
            <a:off x="9796039" y="3657933"/>
            <a:ext cx="2219546" cy="639988"/>
            <a:chOff x="9701909" y="5021262"/>
            <a:chExt cx="2459932" cy="533400"/>
          </a:xfrm>
          <a:solidFill>
            <a:schemeClr val="tx1"/>
          </a:solidFill>
        </p:grpSpPr>
        <p:sp>
          <p:nvSpPr>
            <p:cNvPr id="108" name="Flowchart: Process 8"/>
            <p:cNvSpPr/>
            <p:nvPr/>
          </p:nvSpPr>
          <p:spPr bwMode="auto">
            <a:xfrm>
              <a:off x="9701909" y="5021262"/>
              <a:ext cx="2459932" cy="533400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9616" tIns="89616" rIns="33610" bIns="33610" rtlCol="0" anchor="b" anchorCtr="0"/>
            <a:lstStyle/>
            <a:p>
              <a:pPr marL="0" marR="0" lvl="0" indent="0" algn="ctr" defTabSz="9136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7" name="Rectangle 106"/>
            <p:cNvSpPr/>
            <p:nvPr/>
          </p:nvSpPr>
          <p:spPr>
            <a:xfrm>
              <a:off x="9815712" y="5125889"/>
              <a:ext cx="2289449" cy="324146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lIns="119299" tIns="59648" rIns="119299" bIns="59648" rtlCol="0" anchor="ctr"/>
            <a:lstStyle/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404040"/>
                      </a:gs>
                      <a:gs pos="100000">
                        <a:srgbClr val="40404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Bing </a:t>
              </a:r>
            </a:p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404040"/>
                      </a:gs>
                      <a:gs pos="100000">
                        <a:srgbClr val="40404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Image Search</a:t>
              </a:r>
            </a:p>
          </p:txBody>
        </p:sp>
      </p:grpSp>
      <p:grpSp>
        <p:nvGrpSpPr>
          <p:cNvPr id="110" name="Group 109"/>
          <p:cNvGrpSpPr/>
          <p:nvPr/>
        </p:nvGrpSpPr>
        <p:grpSpPr>
          <a:xfrm>
            <a:off x="9807089" y="4385599"/>
            <a:ext cx="2214059" cy="639988"/>
            <a:chOff x="9701909" y="5630862"/>
            <a:chExt cx="2459932" cy="533400"/>
          </a:xfrm>
          <a:solidFill>
            <a:schemeClr val="tx1"/>
          </a:solidFill>
        </p:grpSpPr>
        <p:sp>
          <p:nvSpPr>
            <p:cNvPr id="113" name="Flowchart: Process 8"/>
            <p:cNvSpPr/>
            <p:nvPr/>
          </p:nvSpPr>
          <p:spPr bwMode="auto">
            <a:xfrm>
              <a:off x="9701909" y="5630862"/>
              <a:ext cx="2459932" cy="533400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9616" tIns="89616" rIns="33610" bIns="33610" rtlCol="0" anchor="b" anchorCtr="0"/>
            <a:lstStyle/>
            <a:p>
              <a:pPr marL="0" marR="0" lvl="0" indent="0" algn="ctr" defTabSz="9136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2" name="Rectangle 111"/>
            <p:cNvSpPr/>
            <p:nvPr/>
          </p:nvSpPr>
          <p:spPr>
            <a:xfrm>
              <a:off x="9871713" y="5631889"/>
              <a:ext cx="2233474" cy="530950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lIns="119299" tIns="59648" rIns="119299" bIns="59648" rtlCol="0" anchor="ctr"/>
            <a:lstStyle/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404040"/>
                      </a:gs>
                      <a:gs pos="100000">
                        <a:srgbClr val="40404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Bing </a:t>
              </a:r>
            </a:p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404040"/>
                      </a:gs>
                      <a:gs pos="100000">
                        <a:srgbClr val="40404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Video Search</a:t>
              </a:r>
            </a:p>
          </p:txBody>
        </p:sp>
      </p:grpSp>
      <p:grpSp>
        <p:nvGrpSpPr>
          <p:cNvPr id="115" name="Group 114"/>
          <p:cNvGrpSpPr/>
          <p:nvPr/>
        </p:nvGrpSpPr>
        <p:grpSpPr>
          <a:xfrm>
            <a:off x="9796039" y="2930267"/>
            <a:ext cx="2222631" cy="639985"/>
            <a:chOff x="9701907" y="3192460"/>
            <a:chExt cx="2459932" cy="533400"/>
          </a:xfrm>
          <a:solidFill>
            <a:schemeClr val="tx1"/>
          </a:solidFill>
        </p:grpSpPr>
        <p:sp>
          <p:nvSpPr>
            <p:cNvPr id="118" name="Flowchart: Process 8"/>
            <p:cNvSpPr/>
            <p:nvPr/>
          </p:nvSpPr>
          <p:spPr bwMode="auto">
            <a:xfrm>
              <a:off x="9701907" y="3192460"/>
              <a:ext cx="2459932" cy="533400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9616" tIns="89616" rIns="33610" bIns="33610" rtlCol="0" anchor="b" anchorCtr="0"/>
            <a:lstStyle/>
            <a:p>
              <a:pPr marL="0" marR="0" lvl="0" indent="0" algn="ctr" defTabSz="9136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7" name="Rectangle 116"/>
            <p:cNvSpPr/>
            <p:nvPr/>
          </p:nvSpPr>
          <p:spPr>
            <a:xfrm>
              <a:off x="9812188" y="3268663"/>
              <a:ext cx="2289447" cy="388654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lIns="119299" tIns="59648" rIns="119299" bIns="59648" rtlCol="0" anchor="ctr"/>
            <a:lstStyle/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404040"/>
                      </a:gs>
                      <a:gs pos="100000">
                        <a:srgbClr val="40404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Bing </a:t>
              </a:r>
            </a:p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404040"/>
                      </a:gs>
                      <a:gs pos="100000">
                        <a:srgbClr val="40404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Web Search</a:t>
              </a:r>
            </a:p>
          </p:txBody>
        </p:sp>
      </p:grpSp>
      <p:grpSp>
        <p:nvGrpSpPr>
          <p:cNvPr id="120" name="Group 119"/>
          <p:cNvGrpSpPr/>
          <p:nvPr/>
        </p:nvGrpSpPr>
        <p:grpSpPr>
          <a:xfrm>
            <a:off x="5079851" y="5839223"/>
            <a:ext cx="2215170" cy="639988"/>
            <a:chOff x="9701909" y="5021262"/>
            <a:chExt cx="2459932" cy="533400"/>
          </a:xfrm>
          <a:solidFill>
            <a:schemeClr val="tx1"/>
          </a:solidFill>
        </p:grpSpPr>
        <p:sp>
          <p:nvSpPr>
            <p:cNvPr id="123" name="Flowchart: Process 8"/>
            <p:cNvSpPr/>
            <p:nvPr/>
          </p:nvSpPr>
          <p:spPr bwMode="auto">
            <a:xfrm>
              <a:off x="9701909" y="5021262"/>
              <a:ext cx="2459932" cy="533400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9616" tIns="89616" rIns="33610" bIns="33610" rtlCol="0" anchor="b" anchorCtr="0"/>
            <a:lstStyle/>
            <a:p>
              <a:pPr marL="0" marR="0" lvl="0" indent="0" algn="ctr" defTabSz="9136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2" name="Rectangle 121"/>
            <p:cNvSpPr/>
            <p:nvPr/>
          </p:nvSpPr>
          <p:spPr>
            <a:xfrm>
              <a:off x="9797893" y="5125889"/>
              <a:ext cx="2315047" cy="324146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lIns="119299" tIns="59648" rIns="119299" bIns="59648" rtlCol="0" anchor="ctr"/>
            <a:lstStyle/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404040"/>
                      </a:gs>
                      <a:gs pos="100000">
                        <a:srgbClr val="40404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WebLM</a:t>
              </a:r>
            </a:p>
          </p:txBody>
        </p:sp>
      </p:grpSp>
      <p:grpSp>
        <p:nvGrpSpPr>
          <p:cNvPr id="125" name="Group 124"/>
          <p:cNvGrpSpPr/>
          <p:nvPr/>
        </p:nvGrpSpPr>
        <p:grpSpPr>
          <a:xfrm>
            <a:off x="5078310" y="5113265"/>
            <a:ext cx="2218249" cy="639985"/>
            <a:chOff x="9701907" y="3192460"/>
            <a:chExt cx="2459932" cy="533400"/>
          </a:xfrm>
          <a:solidFill>
            <a:schemeClr val="tx1"/>
          </a:solidFill>
        </p:grpSpPr>
        <p:sp>
          <p:nvSpPr>
            <p:cNvPr id="128" name="Flowchart: Process 8"/>
            <p:cNvSpPr/>
            <p:nvPr/>
          </p:nvSpPr>
          <p:spPr bwMode="auto">
            <a:xfrm>
              <a:off x="9701907" y="3192460"/>
              <a:ext cx="2459932" cy="533400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9616" tIns="89616" rIns="33610" bIns="33610" rtlCol="0" anchor="b" anchorCtr="0"/>
            <a:lstStyle/>
            <a:p>
              <a:pPr marL="0" marR="0" lvl="0" indent="0" algn="ctr" defTabSz="9136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7" name="Rectangle 126"/>
            <p:cNvSpPr/>
            <p:nvPr/>
          </p:nvSpPr>
          <p:spPr>
            <a:xfrm>
              <a:off x="9794370" y="3268662"/>
              <a:ext cx="2315046" cy="388654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lIns="119299" tIns="59648" rIns="119299" bIns="59648" rtlCol="0" anchor="ctr"/>
            <a:lstStyle/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404040"/>
                      </a:gs>
                      <a:gs pos="100000">
                        <a:srgbClr val="40404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Text Analytics</a:t>
              </a:r>
            </a:p>
          </p:txBody>
        </p:sp>
      </p:grpSp>
      <p:sp>
        <p:nvSpPr>
          <p:cNvPr id="132" name="Rectangle 131"/>
          <p:cNvSpPr/>
          <p:nvPr/>
        </p:nvSpPr>
        <p:spPr>
          <a:xfrm>
            <a:off x="7465103" y="5113265"/>
            <a:ext cx="2204565" cy="637048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</a:ln>
          <a:effectLst/>
        </p:spPr>
        <p:txBody>
          <a:bodyPr lIns="119299" tIns="59648" rIns="119299" bIns="59648" rtlCol="0" anchor="ctr"/>
          <a:lstStyle/>
          <a:p>
            <a:pPr marL="0" marR="0" lvl="0" indent="0" algn="l" defTabSz="8960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404040"/>
                    </a:gs>
                    <a:gs pos="100000">
                      <a:srgbClr val="404040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  Recommendations</a:t>
            </a:r>
          </a:p>
        </p:txBody>
      </p:sp>
      <p:grpSp>
        <p:nvGrpSpPr>
          <p:cNvPr id="135" name="Group 134"/>
          <p:cNvGrpSpPr/>
          <p:nvPr/>
        </p:nvGrpSpPr>
        <p:grpSpPr>
          <a:xfrm>
            <a:off x="9832718" y="5839223"/>
            <a:ext cx="2210974" cy="639988"/>
            <a:chOff x="9701909" y="5021262"/>
            <a:chExt cx="2459932" cy="533400"/>
          </a:xfrm>
          <a:solidFill>
            <a:schemeClr val="tx1"/>
          </a:solidFill>
        </p:grpSpPr>
        <p:sp>
          <p:nvSpPr>
            <p:cNvPr id="138" name="Flowchart: Process 8"/>
            <p:cNvSpPr/>
            <p:nvPr/>
          </p:nvSpPr>
          <p:spPr bwMode="auto">
            <a:xfrm>
              <a:off x="9701909" y="5021262"/>
              <a:ext cx="2459932" cy="533400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9616" tIns="89616" rIns="33610" bIns="33610" rtlCol="0" anchor="b" anchorCtr="0"/>
            <a:lstStyle/>
            <a:p>
              <a:pPr marL="0" marR="0" lvl="0" indent="0" algn="ctr" defTabSz="9136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7" name="Rectangle 136"/>
            <p:cNvSpPr/>
            <p:nvPr/>
          </p:nvSpPr>
          <p:spPr>
            <a:xfrm>
              <a:off x="9863993" y="5125889"/>
              <a:ext cx="2149178" cy="324146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lIns="119299" tIns="59648" rIns="119299" bIns="59648" rtlCol="0" anchor="ctr"/>
            <a:lstStyle/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404040"/>
                      </a:gs>
                      <a:gs pos="100000">
                        <a:srgbClr val="40404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Bing </a:t>
              </a:r>
            </a:p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404040"/>
                      </a:gs>
                      <a:gs pos="100000">
                        <a:srgbClr val="40404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Autosuggest</a:t>
              </a:r>
            </a:p>
          </p:txBody>
        </p:sp>
      </p:grpSp>
      <p:grpSp>
        <p:nvGrpSpPr>
          <p:cNvPr id="140" name="Group 139"/>
          <p:cNvGrpSpPr/>
          <p:nvPr/>
        </p:nvGrpSpPr>
        <p:grpSpPr>
          <a:xfrm>
            <a:off x="9823245" y="5113265"/>
            <a:ext cx="2214059" cy="639985"/>
            <a:chOff x="9701907" y="3192460"/>
            <a:chExt cx="2459932" cy="533400"/>
          </a:xfrm>
          <a:solidFill>
            <a:schemeClr val="tx1"/>
          </a:solidFill>
        </p:grpSpPr>
        <p:sp>
          <p:nvSpPr>
            <p:cNvPr id="143" name="Flowchart: Process 8"/>
            <p:cNvSpPr/>
            <p:nvPr/>
          </p:nvSpPr>
          <p:spPr bwMode="auto">
            <a:xfrm>
              <a:off x="9701907" y="3192460"/>
              <a:ext cx="2459932" cy="533400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9616" tIns="89616" rIns="33610" bIns="33610" rtlCol="0" anchor="b" anchorCtr="0"/>
            <a:lstStyle/>
            <a:p>
              <a:pPr marL="0" marR="0" lvl="0" indent="0" algn="ctr" defTabSz="9136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2" name="Rectangle 141"/>
            <p:cNvSpPr/>
            <p:nvPr/>
          </p:nvSpPr>
          <p:spPr>
            <a:xfrm>
              <a:off x="9860469" y="3268662"/>
              <a:ext cx="2234825" cy="388654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lIns="119299" tIns="59648" rIns="119299" bIns="59648" rtlCol="0" anchor="ctr"/>
            <a:lstStyle/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404040"/>
                      </a:gs>
                      <a:gs pos="100000">
                        <a:srgbClr val="40404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Bing </a:t>
              </a:r>
            </a:p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404040"/>
                      </a:gs>
                      <a:gs pos="100000">
                        <a:srgbClr val="40404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News Search</a:t>
              </a:r>
            </a:p>
          </p:txBody>
        </p:sp>
      </p:grpSp>
      <p:sp>
        <p:nvSpPr>
          <p:cNvPr id="99" name="Rectangle 98"/>
          <p:cNvSpPr/>
          <p:nvPr/>
        </p:nvSpPr>
        <p:spPr>
          <a:xfrm>
            <a:off x="274639" y="2044305"/>
            <a:ext cx="11889564" cy="4653357"/>
          </a:xfrm>
          <a:prstGeom prst="rect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725" tIns="60862" rIns="121725" bIns="60862" rtlCol="0" anchor="b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104" name="Group 103"/>
          <p:cNvGrpSpPr/>
          <p:nvPr/>
        </p:nvGrpSpPr>
        <p:grpSpPr>
          <a:xfrm>
            <a:off x="2740610" y="5113265"/>
            <a:ext cx="2229241" cy="629544"/>
            <a:chOff x="9701909" y="5021262"/>
            <a:chExt cx="2459932" cy="533400"/>
          </a:xfrm>
          <a:solidFill>
            <a:schemeClr val="tx1"/>
          </a:solidFill>
        </p:grpSpPr>
        <p:sp>
          <p:nvSpPr>
            <p:cNvPr id="106" name="Flowchart: Process 8"/>
            <p:cNvSpPr/>
            <p:nvPr/>
          </p:nvSpPr>
          <p:spPr bwMode="auto">
            <a:xfrm>
              <a:off x="9701909" y="5021262"/>
              <a:ext cx="2459932" cy="533400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9616" tIns="89616" rIns="33610" bIns="33610" rtlCol="0" anchor="b" anchorCtr="0"/>
            <a:lstStyle/>
            <a:p>
              <a:pPr marL="0" marR="0" lvl="0" indent="0" algn="ctr" defTabSz="9136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9" name="Rectangle 108"/>
            <p:cNvSpPr/>
            <p:nvPr/>
          </p:nvSpPr>
          <p:spPr>
            <a:xfrm>
              <a:off x="9797893" y="5125889"/>
              <a:ext cx="2315047" cy="324146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lIns="119299" tIns="59648" rIns="119299" bIns="59648" rtlCol="0" anchor="ctr"/>
            <a:lstStyle/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404040"/>
                      </a:gs>
                      <a:gs pos="100000">
                        <a:srgbClr val="40404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Translator</a:t>
              </a:r>
            </a:p>
          </p:txBody>
        </p:sp>
      </p:grpSp>
      <p:sp>
        <p:nvSpPr>
          <p:cNvPr id="101" name="Freeform 22"/>
          <p:cNvSpPr>
            <a:spLocks noChangeAspect="1"/>
          </p:cNvSpPr>
          <p:nvPr/>
        </p:nvSpPr>
        <p:spPr bwMode="auto">
          <a:xfrm>
            <a:off x="550897" y="2408221"/>
            <a:ext cx="365760" cy="242032"/>
          </a:xfrm>
          <a:custGeom>
            <a:avLst/>
            <a:gdLst>
              <a:gd name="T0" fmla="*/ 4942 w 7181"/>
              <a:gd name="T1" fmla="*/ 414 h 4752"/>
              <a:gd name="T2" fmla="*/ 3024 w 7181"/>
              <a:gd name="T3" fmla="*/ 152 h 4752"/>
              <a:gd name="T4" fmla="*/ 0 w 7181"/>
              <a:gd name="T5" fmla="*/ 2353 h 4752"/>
              <a:gd name="T6" fmla="*/ 2201 w 7181"/>
              <a:gd name="T7" fmla="*/ 4282 h 4752"/>
              <a:gd name="T8" fmla="*/ 4848 w 7181"/>
              <a:gd name="T9" fmla="*/ 4351 h 4752"/>
              <a:gd name="T10" fmla="*/ 7102 w 7181"/>
              <a:gd name="T11" fmla="*/ 2474 h 4752"/>
              <a:gd name="T12" fmla="*/ 7181 w 7181"/>
              <a:gd name="T13" fmla="*/ 2350 h 4752"/>
              <a:gd name="T14" fmla="*/ 4942 w 7181"/>
              <a:gd name="T15" fmla="*/ 414 h 47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7181" h="4752">
                <a:moveTo>
                  <a:pt x="4942" y="414"/>
                </a:moveTo>
                <a:cubicBezTo>
                  <a:pt x="4333" y="124"/>
                  <a:pt x="3691" y="0"/>
                  <a:pt x="3024" y="152"/>
                </a:cubicBezTo>
                <a:cubicBezTo>
                  <a:pt x="1710" y="456"/>
                  <a:pt x="812" y="1327"/>
                  <a:pt x="0" y="2353"/>
                </a:cubicBezTo>
                <a:cubicBezTo>
                  <a:pt x="608" y="3169"/>
                  <a:pt x="1306" y="3839"/>
                  <a:pt x="2201" y="4282"/>
                </a:cubicBezTo>
                <a:cubicBezTo>
                  <a:pt x="3069" y="4710"/>
                  <a:pt x="3957" y="4752"/>
                  <a:pt x="4848" y="4351"/>
                </a:cubicBezTo>
                <a:cubicBezTo>
                  <a:pt x="5771" y="3932"/>
                  <a:pt x="6490" y="3269"/>
                  <a:pt x="7102" y="2474"/>
                </a:cubicBezTo>
                <a:cubicBezTo>
                  <a:pt x="7129" y="2436"/>
                  <a:pt x="7154" y="2395"/>
                  <a:pt x="7181" y="2350"/>
                </a:cubicBezTo>
                <a:cubicBezTo>
                  <a:pt x="6570" y="1534"/>
                  <a:pt x="5861" y="853"/>
                  <a:pt x="4942" y="41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3260" tIns="46630" rIns="93260" bIns="4663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36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11" name="Freeform 18"/>
          <p:cNvSpPr>
            <a:spLocks noChangeAspect="1"/>
          </p:cNvSpPr>
          <p:nvPr/>
        </p:nvSpPr>
        <p:spPr bwMode="auto">
          <a:xfrm>
            <a:off x="2841120" y="2369831"/>
            <a:ext cx="363944" cy="318812"/>
          </a:xfrm>
          <a:custGeom>
            <a:avLst/>
            <a:gdLst>
              <a:gd name="T0" fmla="*/ 115 w 6349"/>
              <a:gd name="T1" fmla="*/ 1548 h 5575"/>
              <a:gd name="T2" fmla="*/ 1324 w 6349"/>
              <a:gd name="T3" fmla="*/ 225 h 5575"/>
              <a:gd name="T4" fmla="*/ 5039 w 6349"/>
              <a:gd name="T5" fmla="*/ 228 h 5575"/>
              <a:gd name="T6" fmla="*/ 6221 w 6349"/>
              <a:gd name="T7" fmla="*/ 1445 h 5575"/>
              <a:gd name="T8" fmla="*/ 6235 w 6349"/>
              <a:gd name="T9" fmla="*/ 3263 h 5575"/>
              <a:gd name="T10" fmla="*/ 4974 w 6349"/>
              <a:gd name="T11" fmla="*/ 4531 h 5575"/>
              <a:gd name="T12" fmla="*/ 3498 w 6349"/>
              <a:gd name="T13" fmla="*/ 4683 h 5575"/>
              <a:gd name="T14" fmla="*/ 3298 w 6349"/>
              <a:gd name="T15" fmla="*/ 4745 h 5575"/>
              <a:gd name="T16" fmla="*/ 2475 w 6349"/>
              <a:gd name="T17" fmla="*/ 5284 h 5575"/>
              <a:gd name="T18" fmla="*/ 1414 w 6349"/>
              <a:gd name="T19" fmla="*/ 5561 h 5575"/>
              <a:gd name="T20" fmla="*/ 1936 w 6349"/>
              <a:gd name="T21" fmla="*/ 4628 h 5575"/>
              <a:gd name="T22" fmla="*/ 1490 w 6349"/>
              <a:gd name="T23" fmla="*/ 4559 h 5575"/>
              <a:gd name="T24" fmla="*/ 118 w 6349"/>
              <a:gd name="T25" fmla="*/ 3270 h 5575"/>
              <a:gd name="T26" fmla="*/ 115 w 6349"/>
              <a:gd name="T27" fmla="*/ 1548 h 55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6349" h="5575">
                <a:moveTo>
                  <a:pt x="115" y="1548"/>
                </a:moveTo>
                <a:cubicBezTo>
                  <a:pt x="211" y="957"/>
                  <a:pt x="595" y="353"/>
                  <a:pt x="1324" y="225"/>
                </a:cubicBezTo>
                <a:cubicBezTo>
                  <a:pt x="2565" y="10"/>
                  <a:pt x="3802" y="0"/>
                  <a:pt x="5039" y="228"/>
                </a:cubicBezTo>
                <a:cubicBezTo>
                  <a:pt x="5713" y="353"/>
                  <a:pt x="6086" y="792"/>
                  <a:pt x="6221" y="1445"/>
                </a:cubicBezTo>
                <a:cubicBezTo>
                  <a:pt x="6349" y="2050"/>
                  <a:pt x="6339" y="2658"/>
                  <a:pt x="6235" y="3263"/>
                </a:cubicBezTo>
                <a:cubicBezTo>
                  <a:pt x="6135" y="3847"/>
                  <a:pt x="5724" y="4438"/>
                  <a:pt x="4974" y="4531"/>
                </a:cubicBezTo>
                <a:cubicBezTo>
                  <a:pt x="4483" y="4590"/>
                  <a:pt x="3989" y="4631"/>
                  <a:pt x="3498" y="4683"/>
                </a:cubicBezTo>
                <a:cubicBezTo>
                  <a:pt x="3429" y="4690"/>
                  <a:pt x="3356" y="4707"/>
                  <a:pt x="3298" y="4745"/>
                </a:cubicBezTo>
                <a:cubicBezTo>
                  <a:pt x="3021" y="4921"/>
                  <a:pt x="2869" y="5125"/>
                  <a:pt x="2475" y="5284"/>
                </a:cubicBezTo>
                <a:cubicBezTo>
                  <a:pt x="2154" y="5423"/>
                  <a:pt x="1466" y="5575"/>
                  <a:pt x="1414" y="5561"/>
                </a:cubicBezTo>
                <a:cubicBezTo>
                  <a:pt x="1390" y="5523"/>
                  <a:pt x="1894" y="4963"/>
                  <a:pt x="1936" y="4628"/>
                </a:cubicBezTo>
                <a:cubicBezTo>
                  <a:pt x="1760" y="4600"/>
                  <a:pt x="1625" y="4579"/>
                  <a:pt x="1490" y="4559"/>
                </a:cubicBezTo>
                <a:cubicBezTo>
                  <a:pt x="719" y="4441"/>
                  <a:pt x="277" y="4013"/>
                  <a:pt x="118" y="3270"/>
                </a:cubicBezTo>
                <a:cubicBezTo>
                  <a:pt x="0" y="2665"/>
                  <a:pt x="35" y="2056"/>
                  <a:pt x="115" y="154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3260" tIns="46630" rIns="93260" bIns="4663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36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14" name="Freeform 9"/>
          <p:cNvSpPr>
            <a:spLocks noChangeAspect="1"/>
          </p:cNvSpPr>
          <p:nvPr/>
        </p:nvSpPr>
        <p:spPr bwMode="auto">
          <a:xfrm>
            <a:off x="5228454" y="2380516"/>
            <a:ext cx="236539" cy="297442"/>
          </a:xfrm>
          <a:custGeom>
            <a:avLst/>
            <a:gdLst>
              <a:gd name="T0" fmla="*/ 5153 w 5153"/>
              <a:gd name="T1" fmla="*/ 2353 h 6483"/>
              <a:gd name="T2" fmla="*/ 2799 w 5153"/>
              <a:gd name="T3" fmla="*/ 0 h 6483"/>
              <a:gd name="T4" fmla="*/ 445 w 5153"/>
              <a:gd name="T5" fmla="*/ 2353 h 6483"/>
              <a:gd name="T6" fmla="*/ 1852 w 5153"/>
              <a:gd name="T7" fmla="*/ 4507 h 6483"/>
              <a:gd name="T8" fmla="*/ 1399 w 5153"/>
              <a:gd name="T9" fmla="*/ 4932 h 6483"/>
              <a:gd name="T10" fmla="*/ 214 w 5153"/>
              <a:gd name="T11" fmla="*/ 5457 h 6483"/>
              <a:gd name="T12" fmla="*/ 41 w 5153"/>
              <a:gd name="T13" fmla="*/ 5578 h 6483"/>
              <a:gd name="T14" fmla="*/ 0 w 5153"/>
              <a:gd name="T15" fmla="*/ 6245 h 6483"/>
              <a:gd name="T16" fmla="*/ 96 w 5153"/>
              <a:gd name="T17" fmla="*/ 6276 h 6483"/>
              <a:gd name="T18" fmla="*/ 3145 w 5153"/>
              <a:gd name="T19" fmla="*/ 5637 h 6483"/>
              <a:gd name="T20" fmla="*/ 5153 w 5153"/>
              <a:gd name="T21" fmla="*/ 2353 h 64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153" h="6483">
                <a:moveTo>
                  <a:pt x="5153" y="2353"/>
                </a:moveTo>
                <a:cubicBezTo>
                  <a:pt x="5153" y="1054"/>
                  <a:pt x="4098" y="0"/>
                  <a:pt x="2799" y="0"/>
                </a:cubicBezTo>
                <a:cubicBezTo>
                  <a:pt x="1500" y="0"/>
                  <a:pt x="445" y="1054"/>
                  <a:pt x="445" y="2353"/>
                </a:cubicBezTo>
                <a:cubicBezTo>
                  <a:pt x="445" y="3314"/>
                  <a:pt x="1023" y="4144"/>
                  <a:pt x="1852" y="4507"/>
                </a:cubicBezTo>
                <a:cubicBezTo>
                  <a:pt x="1776" y="4634"/>
                  <a:pt x="1586" y="4814"/>
                  <a:pt x="1399" y="4932"/>
                </a:cubicBezTo>
                <a:cubicBezTo>
                  <a:pt x="1036" y="5167"/>
                  <a:pt x="611" y="5284"/>
                  <a:pt x="214" y="5457"/>
                </a:cubicBezTo>
                <a:cubicBezTo>
                  <a:pt x="148" y="5485"/>
                  <a:pt x="45" y="5530"/>
                  <a:pt x="41" y="5578"/>
                </a:cubicBezTo>
                <a:cubicBezTo>
                  <a:pt x="13" y="5799"/>
                  <a:pt x="10" y="6027"/>
                  <a:pt x="0" y="6245"/>
                </a:cubicBezTo>
                <a:cubicBezTo>
                  <a:pt x="48" y="6262"/>
                  <a:pt x="72" y="6273"/>
                  <a:pt x="96" y="6276"/>
                </a:cubicBezTo>
                <a:cubicBezTo>
                  <a:pt x="1213" y="6483"/>
                  <a:pt x="2229" y="6221"/>
                  <a:pt x="3145" y="5637"/>
                </a:cubicBezTo>
                <a:cubicBezTo>
                  <a:pt x="4095" y="5032"/>
                  <a:pt x="5153" y="4043"/>
                  <a:pt x="5153" y="235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3260" tIns="46630" rIns="93260" bIns="4663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36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16" name="Freeform 5"/>
          <p:cNvSpPr>
            <a:spLocks/>
          </p:cNvSpPr>
          <p:nvPr/>
        </p:nvSpPr>
        <p:spPr bwMode="auto">
          <a:xfrm>
            <a:off x="7524834" y="2364244"/>
            <a:ext cx="388867" cy="329986"/>
          </a:xfrm>
          <a:custGeom>
            <a:avLst/>
            <a:gdLst>
              <a:gd name="T0" fmla="*/ 5986 w 5986"/>
              <a:gd name="T1" fmla="*/ 3594 h 5985"/>
              <a:gd name="T2" fmla="*/ 5986 w 5986"/>
              <a:gd name="T3" fmla="*/ 2395 h 5985"/>
              <a:gd name="T4" fmla="*/ 5402 w 5986"/>
              <a:gd name="T5" fmla="*/ 2395 h 5985"/>
              <a:gd name="T6" fmla="*/ 5122 w 5986"/>
              <a:gd name="T7" fmla="*/ 1717 h 5985"/>
              <a:gd name="T8" fmla="*/ 5533 w 5986"/>
              <a:gd name="T9" fmla="*/ 1330 h 5985"/>
              <a:gd name="T10" fmla="*/ 4666 w 5986"/>
              <a:gd name="T11" fmla="*/ 463 h 5985"/>
              <a:gd name="T12" fmla="*/ 4282 w 5986"/>
              <a:gd name="T13" fmla="*/ 870 h 5985"/>
              <a:gd name="T14" fmla="*/ 3591 w 5986"/>
              <a:gd name="T15" fmla="*/ 584 h 5985"/>
              <a:gd name="T16" fmla="*/ 3591 w 5986"/>
              <a:gd name="T17" fmla="*/ 0 h 5985"/>
              <a:gd name="T18" fmla="*/ 2392 w 5986"/>
              <a:gd name="T19" fmla="*/ 0 h 5985"/>
              <a:gd name="T20" fmla="*/ 2392 w 5986"/>
              <a:gd name="T21" fmla="*/ 587 h 5985"/>
              <a:gd name="T22" fmla="*/ 1711 w 5986"/>
              <a:gd name="T23" fmla="*/ 870 h 5985"/>
              <a:gd name="T24" fmla="*/ 1327 w 5986"/>
              <a:gd name="T25" fmla="*/ 456 h 5985"/>
              <a:gd name="T26" fmla="*/ 453 w 5986"/>
              <a:gd name="T27" fmla="*/ 1323 h 5985"/>
              <a:gd name="T28" fmla="*/ 868 w 5986"/>
              <a:gd name="T29" fmla="*/ 1710 h 5985"/>
              <a:gd name="T30" fmla="*/ 584 w 5986"/>
              <a:gd name="T31" fmla="*/ 2395 h 5985"/>
              <a:gd name="T32" fmla="*/ 0 w 5986"/>
              <a:gd name="T33" fmla="*/ 2395 h 5985"/>
              <a:gd name="T34" fmla="*/ 0 w 5986"/>
              <a:gd name="T35" fmla="*/ 3587 h 5985"/>
              <a:gd name="T36" fmla="*/ 584 w 5986"/>
              <a:gd name="T37" fmla="*/ 3587 h 5985"/>
              <a:gd name="T38" fmla="*/ 871 w 5986"/>
              <a:gd name="T39" fmla="*/ 4275 h 5985"/>
              <a:gd name="T40" fmla="*/ 442 w 5986"/>
              <a:gd name="T41" fmla="*/ 4651 h 5985"/>
              <a:gd name="T42" fmla="*/ 1320 w 5986"/>
              <a:gd name="T43" fmla="*/ 5529 h 5985"/>
              <a:gd name="T44" fmla="*/ 1711 w 5986"/>
              <a:gd name="T45" fmla="*/ 5114 h 5985"/>
              <a:gd name="T46" fmla="*/ 2392 w 5986"/>
              <a:gd name="T47" fmla="*/ 5398 h 5985"/>
              <a:gd name="T48" fmla="*/ 2392 w 5986"/>
              <a:gd name="T49" fmla="*/ 5985 h 5985"/>
              <a:gd name="T50" fmla="*/ 3584 w 5986"/>
              <a:gd name="T51" fmla="*/ 5985 h 5985"/>
              <a:gd name="T52" fmla="*/ 3584 w 5986"/>
              <a:gd name="T53" fmla="*/ 5401 h 5985"/>
              <a:gd name="T54" fmla="*/ 4279 w 5986"/>
              <a:gd name="T55" fmla="*/ 5114 h 5985"/>
              <a:gd name="T56" fmla="*/ 4662 w 5986"/>
              <a:gd name="T57" fmla="*/ 5533 h 5985"/>
              <a:gd name="T58" fmla="*/ 5523 w 5986"/>
              <a:gd name="T59" fmla="*/ 4669 h 5985"/>
              <a:gd name="T60" fmla="*/ 5112 w 5986"/>
              <a:gd name="T61" fmla="*/ 4285 h 5985"/>
              <a:gd name="T62" fmla="*/ 5402 w 5986"/>
              <a:gd name="T63" fmla="*/ 3594 h 5985"/>
              <a:gd name="T64" fmla="*/ 5986 w 5986"/>
              <a:gd name="T65" fmla="*/ 3594 h 59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5986" h="5985">
                <a:moveTo>
                  <a:pt x="5986" y="3594"/>
                </a:moveTo>
                <a:cubicBezTo>
                  <a:pt x="5986" y="3193"/>
                  <a:pt x="5986" y="2795"/>
                  <a:pt x="5986" y="2395"/>
                </a:cubicBezTo>
                <a:cubicBezTo>
                  <a:pt x="5789" y="2395"/>
                  <a:pt x="5595" y="2395"/>
                  <a:pt x="5402" y="2395"/>
                </a:cubicBezTo>
                <a:cubicBezTo>
                  <a:pt x="5343" y="2153"/>
                  <a:pt x="5246" y="1925"/>
                  <a:pt x="5122" y="1717"/>
                </a:cubicBezTo>
                <a:cubicBezTo>
                  <a:pt x="5257" y="1589"/>
                  <a:pt x="5395" y="1458"/>
                  <a:pt x="5533" y="1330"/>
                </a:cubicBezTo>
                <a:cubicBezTo>
                  <a:pt x="5232" y="1029"/>
                  <a:pt x="4956" y="753"/>
                  <a:pt x="4666" y="463"/>
                </a:cubicBezTo>
                <a:cubicBezTo>
                  <a:pt x="4541" y="597"/>
                  <a:pt x="4410" y="736"/>
                  <a:pt x="4282" y="870"/>
                </a:cubicBezTo>
                <a:cubicBezTo>
                  <a:pt x="4071" y="743"/>
                  <a:pt x="3836" y="642"/>
                  <a:pt x="3591" y="584"/>
                </a:cubicBezTo>
                <a:cubicBezTo>
                  <a:pt x="3591" y="397"/>
                  <a:pt x="3591" y="197"/>
                  <a:pt x="3591" y="0"/>
                </a:cubicBezTo>
                <a:cubicBezTo>
                  <a:pt x="3190" y="0"/>
                  <a:pt x="2793" y="0"/>
                  <a:pt x="2392" y="0"/>
                </a:cubicBezTo>
                <a:cubicBezTo>
                  <a:pt x="2392" y="197"/>
                  <a:pt x="2392" y="390"/>
                  <a:pt x="2392" y="587"/>
                </a:cubicBezTo>
                <a:cubicBezTo>
                  <a:pt x="2150" y="649"/>
                  <a:pt x="1918" y="746"/>
                  <a:pt x="1711" y="870"/>
                </a:cubicBezTo>
                <a:cubicBezTo>
                  <a:pt x="1586" y="736"/>
                  <a:pt x="1452" y="594"/>
                  <a:pt x="1327" y="456"/>
                </a:cubicBezTo>
                <a:cubicBezTo>
                  <a:pt x="1023" y="753"/>
                  <a:pt x="747" y="1029"/>
                  <a:pt x="453" y="1323"/>
                </a:cubicBezTo>
                <a:cubicBezTo>
                  <a:pt x="588" y="1451"/>
                  <a:pt x="729" y="1582"/>
                  <a:pt x="868" y="1710"/>
                </a:cubicBezTo>
                <a:cubicBezTo>
                  <a:pt x="740" y="1921"/>
                  <a:pt x="646" y="2149"/>
                  <a:pt x="584" y="2395"/>
                </a:cubicBezTo>
                <a:cubicBezTo>
                  <a:pt x="398" y="2395"/>
                  <a:pt x="201" y="2395"/>
                  <a:pt x="0" y="2395"/>
                </a:cubicBezTo>
                <a:cubicBezTo>
                  <a:pt x="0" y="2795"/>
                  <a:pt x="0" y="3183"/>
                  <a:pt x="0" y="3587"/>
                </a:cubicBezTo>
                <a:cubicBezTo>
                  <a:pt x="197" y="3587"/>
                  <a:pt x="391" y="3587"/>
                  <a:pt x="584" y="3587"/>
                </a:cubicBezTo>
                <a:cubicBezTo>
                  <a:pt x="646" y="3832"/>
                  <a:pt x="743" y="4064"/>
                  <a:pt x="871" y="4275"/>
                </a:cubicBezTo>
                <a:cubicBezTo>
                  <a:pt x="733" y="4396"/>
                  <a:pt x="584" y="4527"/>
                  <a:pt x="442" y="4651"/>
                </a:cubicBezTo>
                <a:cubicBezTo>
                  <a:pt x="750" y="4959"/>
                  <a:pt x="1027" y="5235"/>
                  <a:pt x="1320" y="5529"/>
                </a:cubicBezTo>
                <a:cubicBezTo>
                  <a:pt x="1448" y="5391"/>
                  <a:pt x="1583" y="5249"/>
                  <a:pt x="1711" y="5114"/>
                </a:cubicBezTo>
                <a:cubicBezTo>
                  <a:pt x="1918" y="5242"/>
                  <a:pt x="2150" y="5336"/>
                  <a:pt x="2392" y="5398"/>
                </a:cubicBezTo>
                <a:cubicBezTo>
                  <a:pt x="2392" y="5584"/>
                  <a:pt x="2392" y="5781"/>
                  <a:pt x="2392" y="5985"/>
                </a:cubicBezTo>
                <a:cubicBezTo>
                  <a:pt x="2793" y="5985"/>
                  <a:pt x="3180" y="5985"/>
                  <a:pt x="3584" y="5985"/>
                </a:cubicBezTo>
                <a:cubicBezTo>
                  <a:pt x="3584" y="5788"/>
                  <a:pt x="3584" y="5591"/>
                  <a:pt x="3584" y="5401"/>
                </a:cubicBezTo>
                <a:cubicBezTo>
                  <a:pt x="3833" y="5343"/>
                  <a:pt x="4064" y="5242"/>
                  <a:pt x="4279" y="5114"/>
                </a:cubicBezTo>
                <a:cubicBezTo>
                  <a:pt x="4403" y="5253"/>
                  <a:pt x="4534" y="5394"/>
                  <a:pt x="4662" y="5533"/>
                </a:cubicBezTo>
                <a:cubicBezTo>
                  <a:pt x="4956" y="5239"/>
                  <a:pt x="5232" y="4959"/>
                  <a:pt x="5523" y="4669"/>
                </a:cubicBezTo>
                <a:cubicBezTo>
                  <a:pt x="5388" y="4541"/>
                  <a:pt x="5246" y="4409"/>
                  <a:pt x="5112" y="4285"/>
                </a:cubicBezTo>
                <a:cubicBezTo>
                  <a:pt x="5239" y="4074"/>
                  <a:pt x="5340" y="3843"/>
                  <a:pt x="5402" y="3594"/>
                </a:cubicBezTo>
                <a:cubicBezTo>
                  <a:pt x="5588" y="3594"/>
                  <a:pt x="5785" y="3594"/>
                  <a:pt x="5986" y="359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3260" tIns="46630" rIns="93260" bIns="4663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36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119" name="Group 118"/>
          <p:cNvGrpSpPr/>
          <p:nvPr/>
        </p:nvGrpSpPr>
        <p:grpSpPr>
          <a:xfrm>
            <a:off x="9953165" y="2354008"/>
            <a:ext cx="306858" cy="350459"/>
            <a:chOff x="10832823" y="3353836"/>
            <a:chExt cx="537576" cy="528488"/>
          </a:xfrm>
        </p:grpSpPr>
        <p:sp>
          <p:nvSpPr>
            <p:cNvPr id="121" name="Oval 13"/>
            <p:cNvSpPr>
              <a:spLocks noChangeArrowheads="1"/>
            </p:cNvSpPr>
            <p:nvPr/>
          </p:nvSpPr>
          <p:spPr bwMode="auto">
            <a:xfrm>
              <a:off x="10943701" y="3353836"/>
              <a:ext cx="426698" cy="42669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9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4" name="Freeform 14"/>
            <p:cNvSpPr>
              <a:spLocks/>
            </p:cNvSpPr>
            <p:nvPr/>
          </p:nvSpPr>
          <p:spPr bwMode="auto">
            <a:xfrm>
              <a:off x="10832823" y="3702829"/>
              <a:ext cx="179495" cy="179495"/>
            </a:xfrm>
            <a:custGeom>
              <a:avLst/>
              <a:gdLst>
                <a:gd name="T0" fmla="*/ 1224 w 1980"/>
                <a:gd name="T1" fmla="*/ 0 h 1977"/>
                <a:gd name="T2" fmla="*/ 218 w 1980"/>
                <a:gd name="T3" fmla="*/ 985 h 1977"/>
                <a:gd name="T4" fmla="*/ 211 w 1980"/>
                <a:gd name="T5" fmla="*/ 1752 h 1977"/>
                <a:gd name="T6" fmla="*/ 218 w 1980"/>
                <a:gd name="T7" fmla="*/ 1759 h 1977"/>
                <a:gd name="T8" fmla="*/ 985 w 1980"/>
                <a:gd name="T9" fmla="*/ 1766 h 1977"/>
                <a:gd name="T10" fmla="*/ 1980 w 1980"/>
                <a:gd name="T11" fmla="*/ 788 h 1977"/>
                <a:gd name="T12" fmla="*/ 1224 w 1980"/>
                <a:gd name="T13" fmla="*/ 0 h 19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80" h="1977">
                  <a:moveTo>
                    <a:pt x="1224" y="0"/>
                  </a:moveTo>
                  <a:cubicBezTo>
                    <a:pt x="218" y="985"/>
                    <a:pt x="218" y="985"/>
                    <a:pt x="218" y="985"/>
                  </a:cubicBezTo>
                  <a:cubicBezTo>
                    <a:pt x="4" y="1196"/>
                    <a:pt x="0" y="1538"/>
                    <a:pt x="211" y="1752"/>
                  </a:cubicBezTo>
                  <a:cubicBezTo>
                    <a:pt x="218" y="1759"/>
                    <a:pt x="218" y="1759"/>
                    <a:pt x="218" y="1759"/>
                  </a:cubicBezTo>
                  <a:cubicBezTo>
                    <a:pt x="429" y="1974"/>
                    <a:pt x="771" y="1977"/>
                    <a:pt x="985" y="1766"/>
                  </a:cubicBezTo>
                  <a:cubicBezTo>
                    <a:pt x="1980" y="788"/>
                    <a:pt x="1980" y="788"/>
                    <a:pt x="1980" y="788"/>
                  </a:cubicBezTo>
                  <a:cubicBezTo>
                    <a:pt x="1683" y="581"/>
                    <a:pt x="1424" y="315"/>
                    <a:pt x="12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9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53824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Cognitive Services</a:t>
            </a:r>
          </a:p>
        </p:txBody>
      </p:sp>
      <p:sp>
        <p:nvSpPr>
          <p:cNvPr id="15" name="Rectangle 14"/>
          <p:cNvSpPr>
            <a:spLocks/>
          </p:cNvSpPr>
          <p:nvPr/>
        </p:nvSpPr>
        <p:spPr bwMode="auto">
          <a:xfrm>
            <a:off x="8055099" y="1261594"/>
            <a:ext cx="3987958" cy="7965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224" tIns="44611" rIns="89224" bIns="4461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093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1" i="0" u="none" strike="noStrike" kern="0" cap="none" spc="0" normalizeH="0" baseline="0" noProof="0">
              <a:ln>
                <a:noFill/>
              </a:ln>
              <a:solidFill>
                <a:srgbClr val="FFB9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6" name="Rectangle 15"/>
          <p:cNvSpPr>
            <a:spLocks/>
          </p:cNvSpPr>
          <p:nvPr/>
        </p:nvSpPr>
        <p:spPr bwMode="auto">
          <a:xfrm>
            <a:off x="8055099" y="1261594"/>
            <a:ext cx="3987958" cy="7965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224" tIns="44611" rIns="89224" bIns="4461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093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1" i="0" u="none" strike="noStrike" kern="0" cap="none" spc="0" normalizeH="0" baseline="0" noProof="0">
              <a:ln>
                <a:noFill/>
              </a:ln>
              <a:solidFill>
                <a:srgbClr val="FFB9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463054" y="3657933"/>
            <a:ext cx="2141063" cy="639988"/>
            <a:chOff x="6827777" y="4411662"/>
            <a:chExt cx="2459932" cy="533400"/>
          </a:xfrm>
          <a:solidFill>
            <a:schemeClr val="tx1"/>
          </a:solidFill>
        </p:grpSpPr>
        <p:sp>
          <p:nvSpPr>
            <p:cNvPr id="10" name="Flowchart: Process 8"/>
            <p:cNvSpPr/>
            <p:nvPr/>
          </p:nvSpPr>
          <p:spPr bwMode="auto">
            <a:xfrm>
              <a:off x="6827777" y="4411662"/>
              <a:ext cx="2459932" cy="533400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9616" tIns="89616" rIns="33610" bIns="33610" rtlCol="0" anchor="b" anchorCtr="0"/>
            <a:lstStyle/>
            <a:p>
              <a:pPr marL="0" marR="0" lvl="0" indent="0" algn="ctr" defTabSz="9136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6996044" y="4520801"/>
              <a:ext cx="2121554" cy="329012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lIns="119299" tIns="59648" rIns="119299" bIns="59648" rtlCol="0" anchor="ctr"/>
            <a:lstStyle/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404040"/>
                      </a:gs>
                      <a:gs pos="100000">
                        <a:srgbClr val="40404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Emotion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2736302" y="3657933"/>
            <a:ext cx="2239961" cy="639988"/>
            <a:chOff x="9701909" y="5021262"/>
            <a:chExt cx="2459932" cy="533400"/>
          </a:xfrm>
          <a:solidFill>
            <a:schemeClr val="tx1"/>
          </a:solidFill>
        </p:grpSpPr>
        <p:sp>
          <p:nvSpPr>
            <p:cNvPr id="17" name="Flowchart: Process 8"/>
            <p:cNvSpPr/>
            <p:nvPr/>
          </p:nvSpPr>
          <p:spPr bwMode="auto">
            <a:xfrm>
              <a:off x="9701909" y="5021262"/>
              <a:ext cx="2459932" cy="533400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9616" tIns="89616" rIns="33610" bIns="33610" rtlCol="0" anchor="b" anchorCtr="0"/>
            <a:lstStyle/>
            <a:p>
              <a:pPr marL="0" marR="0" lvl="0" indent="0" algn="ctr" defTabSz="9136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9888747" y="5125889"/>
              <a:ext cx="2273093" cy="324146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lIns="119299" tIns="59648" rIns="119299" bIns="59648" rtlCol="0" anchor="ctr"/>
            <a:lstStyle/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404040"/>
                      </a:gs>
                      <a:gs pos="100000">
                        <a:srgbClr val="40404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Speaker Recognition</a:t>
              </a: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2736301" y="4385599"/>
            <a:ext cx="2239961" cy="639988"/>
            <a:chOff x="9701909" y="5630862"/>
            <a:chExt cx="2459932" cy="533400"/>
          </a:xfrm>
          <a:solidFill>
            <a:srgbClr val="0070C0"/>
          </a:solidFill>
        </p:grpSpPr>
        <p:sp>
          <p:nvSpPr>
            <p:cNvPr id="22" name="Flowchart: Process 8"/>
            <p:cNvSpPr/>
            <p:nvPr/>
          </p:nvSpPr>
          <p:spPr bwMode="auto">
            <a:xfrm>
              <a:off x="9701909" y="5630862"/>
              <a:ext cx="2459932" cy="533400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9616" tIns="89616" rIns="33610" bIns="33610" rtlCol="0" anchor="b" anchorCtr="0"/>
            <a:lstStyle/>
            <a:p>
              <a:pPr marL="0" marR="0" lvl="0" indent="0" algn="ctr" defTabSz="9136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9838466" y="5631889"/>
              <a:ext cx="2162814" cy="530950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lIns="119299" tIns="59648" rIns="119299" bIns="59648" rtlCol="0" anchor="ctr"/>
            <a:lstStyle/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Speech</a:t>
              </a: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2731501" y="2930267"/>
            <a:ext cx="2243172" cy="639985"/>
            <a:chOff x="9701907" y="3192460"/>
            <a:chExt cx="2459932" cy="533400"/>
          </a:xfrm>
          <a:solidFill>
            <a:schemeClr val="tx1"/>
          </a:solidFill>
        </p:grpSpPr>
        <p:sp>
          <p:nvSpPr>
            <p:cNvPr id="27" name="Flowchart: Process 8"/>
            <p:cNvSpPr/>
            <p:nvPr/>
          </p:nvSpPr>
          <p:spPr bwMode="auto">
            <a:xfrm>
              <a:off x="9701907" y="3192460"/>
              <a:ext cx="2459932" cy="533400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9616" tIns="89616" rIns="33610" bIns="33610" rtlCol="0" anchor="b" anchorCtr="0"/>
            <a:lstStyle/>
            <a:p>
              <a:pPr marL="0" marR="0" lvl="0" indent="0" algn="ctr" defTabSz="9136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9836450" y="3268662"/>
              <a:ext cx="2321868" cy="388654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lIns="119299" tIns="59648" rIns="119299" bIns="59648" rtlCol="0" anchor="ctr"/>
            <a:lstStyle/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404040"/>
                      </a:gs>
                      <a:gs pos="100000">
                        <a:srgbClr val="40404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Custom Recognition</a:t>
              </a: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463054" y="2930267"/>
            <a:ext cx="2142075" cy="639988"/>
            <a:chOff x="6827776" y="3192468"/>
            <a:chExt cx="2459933" cy="533401"/>
          </a:xfrm>
          <a:solidFill>
            <a:srgbClr val="0070C0"/>
          </a:solidFill>
        </p:grpSpPr>
        <p:sp>
          <p:nvSpPr>
            <p:cNvPr id="32" name="Flowchart: Process 8"/>
            <p:cNvSpPr/>
            <p:nvPr/>
          </p:nvSpPr>
          <p:spPr bwMode="auto">
            <a:xfrm>
              <a:off x="6827776" y="3192468"/>
              <a:ext cx="2459933" cy="533401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9616" tIns="89616" rIns="33610" bIns="33610" rtlCol="0" anchor="b" anchorCtr="0"/>
            <a:lstStyle/>
            <a:p>
              <a:pPr marL="0" marR="0" lvl="0" indent="0" algn="ctr" defTabSz="9136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6986793" y="3268665"/>
              <a:ext cx="2130806" cy="388654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lIns="119299" tIns="59648" rIns="119299" bIns="59648" rtlCol="0" anchor="ctr"/>
            <a:lstStyle/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Computer Vision</a:t>
              </a: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463054" y="4385599"/>
            <a:ext cx="2143454" cy="639988"/>
            <a:chOff x="6827777" y="3802062"/>
            <a:chExt cx="2459932" cy="533400"/>
          </a:xfrm>
          <a:solidFill>
            <a:schemeClr val="tx1"/>
          </a:solidFill>
        </p:grpSpPr>
        <p:sp>
          <p:nvSpPr>
            <p:cNvPr id="37" name="Flowchart: Process 8"/>
            <p:cNvSpPr/>
            <p:nvPr/>
          </p:nvSpPr>
          <p:spPr bwMode="auto">
            <a:xfrm>
              <a:off x="6827777" y="3802062"/>
              <a:ext cx="2459932" cy="533400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9616" tIns="89616" rIns="33610" bIns="33610" rtlCol="0" anchor="b" anchorCtr="0"/>
            <a:lstStyle/>
            <a:p>
              <a:pPr marL="0" marR="0" lvl="0" indent="0" algn="ctr" defTabSz="9136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7014491" y="3892910"/>
              <a:ext cx="2103108" cy="388654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lIns="119299" tIns="59648" rIns="119299" bIns="59648" rtlCol="0" anchor="ctr"/>
            <a:lstStyle/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404040"/>
                      </a:gs>
                      <a:gs pos="100000">
                        <a:srgbClr val="40404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Face</a:t>
              </a: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463054" y="5113265"/>
            <a:ext cx="2141064" cy="639988"/>
            <a:chOff x="6827777" y="3802062"/>
            <a:chExt cx="2459932" cy="533400"/>
          </a:xfrm>
          <a:solidFill>
            <a:schemeClr val="tx1"/>
          </a:solidFill>
        </p:grpSpPr>
        <p:sp>
          <p:nvSpPr>
            <p:cNvPr id="42" name="Flowchart: Process 8"/>
            <p:cNvSpPr/>
            <p:nvPr/>
          </p:nvSpPr>
          <p:spPr bwMode="auto">
            <a:xfrm>
              <a:off x="6827777" y="3802062"/>
              <a:ext cx="2459932" cy="533400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9616" tIns="89616" rIns="33610" bIns="33610" rtlCol="0" anchor="b" anchorCtr="0"/>
            <a:lstStyle/>
            <a:p>
              <a:pPr marL="0" marR="0" lvl="0" indent="0" algn="ctr" defTabSz="9136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6994719" y="3892910"/>
              <a:ext cx="2122880" cy="388654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lIns="119299" tIns="59648" rIns="119299" bIns="59648" rtlCol="0" anchor="ctr"/>
            <a:lstStyle/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404040"/>
                      </a:gs>
                      <a:gs pos="100000">
                        <a:srgbClr val="40404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Video</a:t>
              </a:r>
            </a:p>
          </p:txBody>
        </p:sp>
      </p:grpSp>
      <p:pic>
        <p:nvPicPr>
          <p:cNvPr id="44" name="Picture 4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4787" y="2334672"/>
            <a:ext cx="302355" cy="366791"/>
          </a:xfrm>
          <a:prstGeom prst="rect">
            <a:avLst/>
          </a:prstGeom>
        </p:spPr>
      </p:pic>
      <p:sp>
        <p:nvSpPr>
          <p:cNvPr id="45" name="Right Bracket 44"/>
          <p:cNvSpPr/>
          <p:nvPr/>
        </p:nvSpPr>
        <p:spPr>
          <a:xfrm rot="16200000">
            <a:off x="6055476" y="-3810186"/>
            <a:ext cx="214117" cy="11811002"/>
          </a:xfrm>
          <a:prstGeom prst="rightBracket">
            <a:avLst>
              <a:gd name="adj" fmla="val 78933"/>
            </a:avLst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324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36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48" name="Group 47"/>
          <p:cNvGrpSpPr/>
          <p:nvPr/>
        </p:nvGrpSpPr>
        <p:grpSpPr>
          <a:xfrm>
            <a:off x="9809120" y="2212081"/>
            <a:ext cx="2222405" cy="639989"/>
            <a:chOff x="803519" y="1881281"/>
            <a:chExt cx="2222721" cy="640080"/>
          </a:xfrm>
        </p:grpSpPr>
        <p:sp>
          <p:nvSpPr>
            <p:cNvPr id="50" name="Rectangle 49"/>
            <p:cNvSpPr/>
            <p:nvPr/>
          </p:nvSpPr>
          <p:spPr>
            <a:xfrm>
              <a:off x="803519" y="1881281"/>
              <a:ext cx="2222721" cy="640080"/>
            </a:xfrm>
            <a:prstGeom prst="rect">
              <a:avLst/>
            </a:prstGeom>
            <a:solidFill>
              <a:srgbClr val="009580"/>
            </a:solidFill>
            <a:ln w="9525" cap="flat" cmpd="sng" algn="ctr">
              <a:noFill/>
              <a:prstDash val="solid"/>
            </a:ln>
            <a:effectLst/>
          </p:spPr>
          <p:txBody>
            <a:bodyPr lIns="119299" tIns="59648" rIns="119299" bIns="59648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1202293" y="1886159"/>
              <a:ext cx="1402359" cy="627912"/>
            </a:xfrm>
            <a:prstGeom prst="rect">
              <a:avLst/>
            </a:prstGeom>
            <a:solidFill>
              <a:srgbClr val="009580"/>
            </a:solidFill>
            <a:ln>
              <a:noFill/>
            </a:ln>
          </p:spPr>
          <p:txBody>
            <a:bodyPr wrap="square" lIns="182854" tIns="146283" rIns="182854" bIns="146283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Search</a:t>
              </a:r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2736251" y="2204907"/>
            <a:ext cx="2259962" cy="639989"/>
            <a:chOff x="803519" y="1881281"/>
            <a:chExt cx="2227717" cy="640080"/>
          </a:xfrm>
        </p:grpSpPr>
        <p:sp>
          <p:nvSpPr>
            <p:cNvPr id="57" name="Rectangle 56"/>
            <p:cNvSpPr/>
            <p:nvPr/>
          </p:nvSpPr>
          <p:spPr>
            <a:xfrm>
              <a:off x="803519" y="1881281"/>
              <a:ext cx="2227717" cy="640080"/>
            </a:xfrm>
            <a:prstGeom prst="rect">
              <a:avLst/>
            </a:prstGeom>
            <a:solidFill>
              <a:srgbClr val="009580"/>
            </a:solidFill>
            <a:ln w="9525" cap="flat" cmpd="sng" algn="ctr">
              <a:noFill/>
              <a:prstDash val="solid"/>
            </a:ln>
            <a:effectLst/>
          </p:spPr>
          <p:txBody>
            <a:bodyPr lIns="119299" tIns="59648" rIns="119299" bIns="59648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1213136" y="1886159"/>
              <a:ext cx="1533417" cy="627912"/>
            </a:xfrm>
            <a:prstGeom prst="rect">
              <a:avLst/>
            </a:prstGeom>
            <a:solidFill>
              <a:srgbClr val="009580"/>
            </a:solidFill>
            <a:ln>
              <a:noFill/>
            </a:ln>
          </p:spPr>
          <p:txBody>
            <a:bodyPr wrap="square" lIns="182854" tIns="146283" rIns="182854" bIns="146283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Speech</a:t>
              </a:r>
            </a:p>
          </p:txBody>
        </p:sp>
      </p:grpSp>
      <p:grpSp>
        <p:nvGrpSpPr>
          <p:cNvPr id="61" name="Group 60"/>
          <p:cNvGrpSpPr/>
          <p:nvPr/>
        </p:nvGrpSpPr>
        <p:grpSpPr>
          <a:xfrm>
            <a:off x="5094771" y="2213288"/>
            <a:ext cx="2229707" cy="639989"/>
            <a:chOff x="803520" y="1881281"/>
            <a:chExt cx="2230024" cy="640080"/>
          </a:xfrm>
        </p:grpSpPr>
        <p:sp>
          <p:nvSpPr>
            <p:cNvPr id="63" name="Rectangle 62"/>
            <p:cNvSpPr/>
            <p:nvPr/>
          </p:nvSpPr>
          <p:spPr>
            <a:xfrm>
              <a:off x="803520" y="1881281"/>
              <a:ext cx="2230024" cy="640080"/>
            </a:xfrm>
            <a:prstGeom prst="rect">
              <a:avLst/>
            </a:prstGeom>
            <a:solidFill>
              <a:srgbClr val="009580"/>
            </a:solidFill>
            <a:ln w="9525" cap="flat" cmpd="sng" algn="ctr">
              <a:noFill/>
              <a:prstDash val="solid"/>
            </a:ln>
            <a:effectLst/>
          </p:spPr>
          <p:txBody>
            <a:bodyPr lIns="119299" tIns="59648" rIns="119299" bIns="59648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1121106" y="1886159"/>
              <a:ext cx="1702127" cy="627912"/>
            </a:xfrm>
            <a:prstGeom prst="rect">
              <a:avLst/>
            </a:prstGeom>
            <a:solidFill>
              <a:srgbClr val="009580"/>
            </a:solidFill>
            <a:ln>
              <a:noFill/>
            </a:ln>
          </p:spPr>
          <p:txBody>
            <a:bodyPr wrap="square" lIns="182854" tIns="146283" rIns="182854" bIns="146283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Language</a:t>
              </a:r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7455596" y="2212081"/>
            <a:ext cx="2222406" cy="639989"/>
            <a:chOff x="803520" y="1881281"/>
            <a:chExt cx="2222721" cy="640080"/>
          </a:xfrm>
        </p:grpSpPr>
        <p:sp>
          <p:nvSpPr>
            <p:cNvPr id="68" name="Rectangle 67"/>
            <p:cNvSpPr/>
            <p:nvPr/>
          </p:nvSpPr>
          <p:spPr>
            <a:xfrm>
              <a:off x="803520" y="1881281"/>
              <a:ext cx="2222721" cy="640080"/>
            </a:xfrm>
            <a:prstGeom prst="rect">
              <a:avLst/>
            </a:prstGeom>
            <a:solidFill>
              <a:srgbClr val="009580"/>
            </a:solidFill>
            <a:ln w="9525" cap="flat" cmpd="sng" algn="ctr">
              <a:noFill/>
              <a:prstDash val="solid"/>
            </a:ln>
            <a:effectLst/>
          </p:spPr>
          <p:txBody>
            <a:bodyPr lIns="119299" tIns="59648" rIns="119299" bIns="59648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1147970" y="1886159"/>
              <a:ext cx="1824157" cy="627912"/>
            </a:xfrm>
            <a:prstGeom prst="rect">
              <a:avLst/>
            </a:prstGeom>
            <a:solidFill>
              <a:srgbClr val="009580"/>
            </a:solidFill>
            <a:ln>
              <a:noFill/>
            </a:ln>
          </p:spPr>
          <p:txBody>
            <a:bodyPr wrap="square" lIns="182854" tIns="146283" rIns="182854" bIns="146283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Knowledge</a:t>
              </a:r>
            </a:p>
          </p:txBody>
        </p:sp>
      </p:grpSp>
      <p:grpSp>
        <p:nvGrpSpPr>
          <p:cNvPr id="71" name="Group 70"/>
          <p:cNvGrpSpPr/>
          <p:nvPr/>
        </p:nvGrpSpPr>
        <p:grpSpPr>
          <a:xfrm>
            <a:off x="463054" y="2202600"/>
            <a:ext cx="2142077" cy="639989"/>
            <a:chOff x="803520" y="1881281"/>
            <a:chExt cx="2219313" cy="640080"/>
          </a:xfrm>
        </p:grpSpPr>
        <p:sp>
          <p:nvSpPr>
            <p:cNvPr id="73" name="Rectangle 72"/>
            <p:cNvSpPr/>
            <p:nvPr/>
          </p:nvSpPr>
          <p:spPr>
            <a:xfrm>
              <a:off x="803520" y="1881281"/>
              <a:ext cx="2219313" cy="640080"/>
            </a:xfrm>
            <a:prstGeom prst="rect">
              <a:avLst/>
            </a:prstGeom>
            <a:solidFill>
              <a:srgbClr val="009580"/>
            </a:solidFill>
            <a:ln w="9525" cap="flat" cmpd="sng" algn="ctr">
              <a:noFill/>
              <a:prstDash val="solid"/>
            </a:ln>
            <a:effectLst/>
          </p:spPr>
          <p:txBody>
            <a:bodyPr lIns="119299" tIns="59648" rIns="119299" bIns="59648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1227725" y="1886159"/>
              <a:ext cx="1177272" cy="62791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182854" tIns="146283" rIns="182854" bIns="146283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Vision</a:t>
              </a:r>
            </a:p>
          </p:txBody>
        </p:sp>
      </p:grpSp>
      <p:grpSp>
        <p:nvGrpSpPr>
          <p:cNvPr id="75" name="Group 74"/>
          <p:cNvGrpSpPr/>
          <p:nvPr/>
        </p:nvGrpSpPr>
        <p:grpSpPr>
          <a:xfrm>
            <a:off x="5093975" y="3657933"/>
            <a:ext cx="2215165" cy="639988"/>
            <a:chOff x="9701909" y="5021262"/>
            <a:chExt cx="2459932" cy="533400"/>
          </a:xfrm>
          <a:solidFill>
            <a:schemeClr val="tx1"/>
          </a:solidFill>
        </p:grpSpPr>
        <p:sp>
          <p:nvSpPr>
            <p:cNvPr id="78" name="Flowchart: Process 8"/>
            <p:cNvSpPr/>
            <p:nvPr/>
          </p:nvSpPr>
          <p:spPr bwMode="auto">
            <a:xfrm>
              <a:off x="9701909" y="5021262"/>
              <a:ext cx="2459932" cy="533400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9616" tIns="89616" rIns="33610" bIns="33610" rtlCol="0" anchor="b" anchorCtr="0"/>
            <a:lstStyle/>
            <a:p>
              <a:pPr marL="0" marR="0" lvl="0" indent="0" algn="ctr" defTabSz="9136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7" name="Rectangle 76"/>
            <p:cNvSpPr/>
            <p:nvPr/>
          </p:nvSpPr>
          <p:spPr>
            <a:xfrm>
              <a:off x="9793736" y="5125889"/>
              <a:ext cx="2211413" cy="324146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lIns="119299" tIns="59648" rIns="119299" bIns="59648" rtlCol="0" anchor="ctr"/>
            <a:lstStyle/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404040"/>
                      </a:gs>
                      <a:gs pos="100000">
                        <a:srgbClr val="40404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Linguistic Analysis</a:t>
              </a:r>
            </a:p>
          </p:txBody>
        </p:sp>
      </p:grpSp>
      <p:grpSp>
        <p:nvGrpSpPr>
          <p:cNvPr id="80" name="Group 79"/>
          <p:cNvGrpSpPr/>
          <p:nvPr/>
        </p:nvGrpSpPr>
        <p:grpSpPr>
          <a:xfrm>
            <a:off x="5079850" y="4385599"/>
            <a:ext cx="2215171" cy="639988"/>
            <a:chOff x="9701909" y="5630862"/>
            <a:chExt cx="2459932" cy="533400"/>
          </a:xfrm>
          <a:solidFill>
            <a:srgbClr val="0070C0"/>
          </a:solidFill>
        </p:grpSpPr>
        <p:sp>
          <p:nvSpPr>
            <p:cNvPr id="83" name="Flowchart: Process 8"/>
            <p:cNvSpPr/>
            <p:nvPr/>
          </p:nvSpPr>
          <p:spPr bwMode="auto">
            <a:xfrm>
              <a:off x="9701909" y="5630862"/>
              <a:ext cx="2459932" cy="533400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9616" tIns="89616" rIns="33610" bIns="33610" rtlCol="0" anchor="b" anchorCtr="0"/>
            <a:lstStyle/>
            <a:p>
              <a:pPr marL="0" marR="0" lvl="0" indent="0" algn="ctr" defTabSz="9136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2" name="Rectangle 81"/>
            <p:cNvSpPr/>
            <p:nvPr/>
          </p:nvSpPr>
          <p:spPr>
            <a:xfrm>
              <a:off x="9795160" y="5631889"/>
              <a:ext cx="2354349" cy="530950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lIns="119299" tIns="59648" rIns="119299" bIns="59648" rtlCol="0" anchor="ctr"/>
            <a:lstStyle/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Language Understanding</a:t>
              </a:r>
            </a:p>
          </p:txBody>
        </p:sp>
      </p:grpSp>
      <p:grpSp>
        <p:nvGrpSpPr>
          <p:cNvPr id="85" name="Group 84"/>
          <p:cNvGrpSpPr/>
          <p:nvPr/>
        </p:nvGrpSpPr>
        <p:grpSpPr>
          <a:xfrm>
            <a:off x="5101045" y="2930267"/>
            <a:ext cx="2216053" cy="639985"/>
            <a:chOff x="9701907" y="3192460"/>
            <a:chExt cx="2459932" cy="533400"/>
          </a:xfrm>
          <a:solidFill>
            <a:schemeClr val="tx1"/>
          </a:solidFill>
        </p:grpSpPr>
        <p:sp>
          <p:nvSpPr>
            <p:cNvPr id="88" name="Flowchart: Process 8"/>
            <p:cNvSpPr/>
            <p:nvPr/>
          </p:nvSpPr>
          <p:spPr bwMode="auto">
            <a:xfrm>
              <a:off x="9701907" y="3192460"/>
              <a:ext cx="2459932" cy="533400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9616" tIns="89616" rIns="33610" bIns="33610" rtlCol="0" anchor="b" anchorCtr="0"/>
            <a:lstStyle/>
            <a:p>
              <a:pPr marL="0" marR="0" lvl="0" indent="0" algn="ctr" defTabSz="9136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7" name="Rectangle 86"/>
            <p:cNvSpPr/>
            <p:nvPr/>
          </p:nvSpPr>
          <p:spPr>
            <a:xfrm>
              <a:off x="9836196" y="3268662"/>
              <a:ext cx="2325642" cy="388654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lIns="119299" tIns="59648" rIns="119299" bIns="59648" rtlCol="0" anchor="ctr"/>
            <a:lstStyle/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404040"/>
                      </a:gs>
                      <a:gs pos="100000">
                        <a:srgbClr val="40404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Bing Spell Check</a:t>
              </a:r>
            </a:p>
          </p:txBody>
        </p:sp>
      </p:grpSp>
      <p:grpSp>
        <p:nvGrpSpPr>
          <p:cNvPr id="90" name="Group 89"/>
          <p:cNvGrpSpPr/>
          <p:nvPr/>
        </p:nvGrpSpPr>
        <p:grpSpPr>
          <a:xfrm>
            <a:off x="7467385" y="3657933"/>
            <a:ext cx="2215090" cy="639988"/>
            <a:chOff x="9701909" y="5021262"/>
            <a:chExt cx="2459932" cy="533400"/>
          </a:xfrm>
          <a:solidFill>
            <a:schemeClr val="tx1"/>
          </a:solidFill>
        </p:grpSpPr>
        <p:sp>
          <p:nvSpPr>
            <p:cNvPr id="93" name="Flowchart: Process 8"/>
            <p:cNvSpPr/>
            <p:nvPr/>
          </p:nvSpPr>
          <p:spPr bwMode="auto">
            <a:xfrm>
              <a:off x="9701909" y="5021262"/>
              <a:ext cx="2459932" cy="533400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9616" tIns="89616" rIns="33610" bIns="33610" rtlCol="0" anchor="b" anchorCtr="0"/>
            <a:lstStyle/>
            <a:p>
              <a:pPr marL="0" marR="0" lvl="0" indent="0" algn="ctr" defTabSz="9136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2" name="Rectangle 91"/>
            <p:cNvSpPr/>
            <p:nvPr/>
          </p:nvSpPr>
          <p:spPr>
            <a:xfrm>
              <a:off x="9869331" y="5125889"/>
              <a:ext cx="2143840" cy="324146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lIns="119299" tIns="59648" rIns="119299" bIns="59648" rtlCol="0" anchor="ctr"/>
            <a:lstStyle/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404040"/>
                      </a:gs>
                      <a:gs pos="100000">
                        <a:srgbClr val="40404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Entity Linking</a:t>
              </a:r>
            </a:p>
          </p:txBody>
        </p:sp>
      </p:grpSp>
      <p:grpSp>
        <p:nvGrpSpPr>
          <p:cNvPr id="95" name="Group 94"/>
          <p:cNvGrpSpPr/>
          <p:nvPr/>
        </p:nvGrpSpPr>
        <p:grpSpPr>
          <a:xfrm>
            <a:off x="7459357" y="4385599"/>
            <a:ext cx="2223118" cy="639988"/>
            <a:chOff x="9701909" y="5630862"/>
            <a:chExt cx="2459932" cy="533400"/>
          </a:xfrm>
          <a:solidFill>
            <a:schemeClr val="tx1"/>
          </a:solidFill>
        </p:grpSpPr>
        <p:sp>
          <p:nvSpPr>
            <p:cNvPr id="98" name="Flowchart: Process 8"/>
            <p:cNvSpPr/>
            <p:nvPr/>
          </p:nvSpPr>
          <p:spPr bwMode="auto">
            <a:xfrm>
              <a:off x="9701909" y="5630862"/>
              <a:ext cx="2459932" cy="533400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9616" tIns="89616" rIns="33610" bIns="33610" rtlCol="0" anchor="b" anchorCtr="0"/>
            <a:lstStyle/>
            <a:p>
              <a:pPr marL="0" marR="0" lvl="0" indent="0" algn="ctr" defTabSz="9136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7" name="Rectangle 96"/>
            <p:cNvSpPr/>
            <p:nvPr/>
          </p:nvSpPr>
          <p:spPr>
            <a:xfrm>
              <a:off x="9870712" y="5631889"/>
              <a:ext cx="2130568" cy="530950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lIns="119299" tIns="59648" rIns="119299" bIns="59648" rtlCol="0" anchor="ctr"/>
            <a:lstStyle/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404040"/>
                      </a:gs>
                      <a:gs pos="100000">
                        <a:srgbClr val="40404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Knowledge Exploration</a:t>
              </a:r>
            </a:p>
          </p:txBody>
        </p:sp>
      </p:grpSp>
      <p:grpSp>
        <p:nvGrpSpPr>
          <p:cNvPr id="100" name="Group 99"/>
          <p:cNvGrpSpPr/>
          <p:nvPr/>
        </p:nvGrpSpPr>
        <p:grpSpPr>
          <a:xfrm>
            <a:off x="7443470" y="2930267"/>
            <a:ext cx="2226198" cy="639985"/>
            <a:chOff x="9701907" y="3192460"/>
            <a:chExt cx="2459932" cy="533400"/>
          </a:xfrm>
          <a:solidFill>
            <a:schemeClr val="tx1"/>
          </a:solidFill>
        </p:grpSpPr>
        <p:sp>
          <p:nvSpPr>
            <p:cNvPr id="103" name="Flowchart: Process 8"/>
            <p:cNvSpPr/>
            <p:nvPr/>
          </p:nvSpPr>
          <p:spPr bwMode="auto">
            <a:xfrm>
              <a:off x="9701907" y="3192460"/>
              <a:ext cx="2459932" cy="533400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9616" tIns="89616" rIns="33610" bIns="33610" rtlCol="0" anchor="b" anchorCtr="0"/>
            <a:lstStyle/>
            <a:p>
              <a:pPr marL="0" marR="0" lvl="0" indent="0" algn="ctr" defTabSz="9136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2" name="Rectangle 101"/>
            <p:cNvSpPr/>
            <p:nvPr/>
          </p:nvSpPr>
          <p:spPr>
            <a:xfrm>
              <a:off x="9857784" y="3268662"/>
              <a:ext cx="2143840" cy="388654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lIns="119299" tIns="59648" rIns="119299" bIns="59648" rtlCol="0" anchor="ctr"/>
            <a:lstStyle/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404040"/>
                      </a:gs>
                      <a:gs pos="100000">
                        <a:srgbClr val="40404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Academic Knowledge </a:t>
              </a:r>
            </a:p>
          </p:txBody>
        </p:sp>
      </p:grpSp>
      <p:grpSp>
        <p:nvGrpSpPr>
          <p:cNvPr id="105" name="Group 104"/>
          <p:cNvGrpSpPr/>
          <p:nvPr/>
        </p:nvGrpSpPr>
        <p:grpSpPr>
          <a:xfrm>
            <a:off x="9796039" y="3657933"/>
            <a:ext cx="2219546" cy="639988"/>
            <a:chOff x="9701909" y="5021262"/>
            <a:chExt cx="2459932" cy="533400"/>
          </a:xfrm>
          <a:solidFill>
            <a:srgbClr val="0070C0"/>
          </a:solidFill>
        </p:grpSpPr>
        <p:sp>
          <p:nvSpPr>
            <p:cNvPr id="108" name="Flowchart: Process 8"/>
            <p:cNvSpPr/>
            <p:nvPr/>
          </p:nvSpPr>
          <p:spPr bwMode="auto">
            <a:xfrm>
              <a:off x="9701909" y="5021262"/>
              <a:ext cx="2459932" cy="533400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9616" tIns="89616" rIns="33610" bIns="33610" rtlCol="0" anchor="b" anchorCtr="0"/>
            <a:lstStyle/>
            <a:p>
              <a:pPr marL="0" marR="0" lvl="0" indent="0" algn="ctr" defTabSz="9136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7" name="Rectangle 106"/>
            <p:cNvSpPr/>
            <p:nvPr/>
          </p:nvSpPr>
          <p:spPr>
            <a:xfrm>
              <a:off x="9815712" y="5125889"/>
              <a:ext cx="2289449" cy="324146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lIns="119299" tIns="59648" rIns="119299" bIns="59648" rtlCol="0" anchor="ctr"/>
            <a:lstStyle/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Bing </a:t>
              </a:r>
            </a:p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Image Search</a:t>
              </a:r>
            </a:p>
          </p:txBody>
        </p:sp>
      </p:grpSp>
      <p:grpSp>
        <p:nvGrpSpPr>
          <p:cNvPr id="110" name="Group 109"/>
          <p:cNvGrpSpPr/>
          <p:nvPr/>
        </p:nvGrpSpPr>
        <p:grpSpPr>
          <a:xfrm>
            <a:off x="9807089" y="4385599"/>
            <a:ext cx="2214059" cy="639988"/>
            <a:chOff x="9701909" y="5630862"/>
            <a:chExt cx="2459932" cy="533400"/>
          </a:xfrm>
          <a:solidFill>
            <a:srgbClr val="0070C0"/>
          </a:solidFill>
        </p:grpSpPr>
        <p:sp>
          <p:nvSpPr>
            <p:cNvPr id="113" name="Flowchart: Process 8"/>
            <p:cNvSpPr/>
            <p:nvPr/>
          </p:nvSpPr>
          <p:spPr bwMode="auto">
            <a:xfrm>
              <a:off x="9701909" y="5630862"/>
              <a:ext cx="2459932" cy="533400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9616" tIns="89616" rIns="33610" bIns="33610" rtlCol="0" anchor="b" anchorCtr="0"/>
            <a:lstStyle/>
            <a:p>
              <a:pPr marL="0" marR="0" lvl="0" indent="0" algn="ctr" defTabSz="9136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2" name="Rectangle 111"/>
            <p:cNvSpPr/>
            <p:nvPr/>
          </p:nvSpPr>
          <p:spPr>
            <a:xfrm>
              <a:off x="9871713" y="5631889"/>
              <a:ext cx="2233474" cy="530950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lIns="119299" tIns="59648" rIns="119299" bIns="59648" rtlCol="0" anchor="ctr"/>
            <a:lstStyle/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Bing </a:t>
              </a:r>
            </a:p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Video Search</a:t>
              </a:r>
            </a:p>
          </p:txBody>
        </p:sp>
      </p:grpSp>
      <p:grpSp>
        <p:nvGrpSpPr>
          <p:cNvPr id="115" name="Group 114"/>
          <p:cNvGrpSpPr/>
          <p:nvPr/>
        </p:nvGrpSpPr>
        <p:grpSpPr>
          <a:xfrm>
            <a:off x="9796039" y="2930267"/>
            <a:ext cx="2222631" cy="639985"/>
            <a:chOff x="9701907" y="3192460"/>
            <a:chExt cx="2459932" cy="533400"/>
          </a:xfrm>
          <a:solidFill>
            <a:srgbClr val="0070C0"/>
          </a:solidFill>
        </p:grpSpPr>
        <p:sp>
          <p:nvSpPr>
            <p:cNvPr id="118" name="Flowchart: Process 8"/>
            <p:cNvSpPr/>
            <p:nvPr/>
          </p:nvSpPr>
          <p:spPr bwMode="auto">
            <a:xfrm>
              <a:off x="9701907" y="3192460"/>
              <a:ext cx="2459932" cy="533400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9616" tIns="89616" rIns="33610" bIns="33610" rtlCol="0" anchor="b" anchorCtr="0"/>
            <a:lstStyle/>
            <a:p>
              <a:pPr marL="0" marR="0" lvl="0" indent="0" algn="ctr" defTabSz="9136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7" name="Rectangle 116"/>
            <p:cNvSpPr/>
            <p:nvPr/>
          </p:nvSpPr>
          <p:spPr>
            <a:xfrm>
              <a:off x="9812188" y="3268663"/>
              <a:ext cx="2289447" cy="388654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lIns="119299" tIns="59648" rIns="119299" bIns="59648" rtlCol="0" anchor="ctr"/>
            <a:lstStyle/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Bing </a:t>
              </a:r>
            </a:p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Web Search</a:t>
              </a:r>
            </a:p>
          </p:txBody>
        </p:sp>
      </p:grpSp>
      <p:grpSp>
        <p:nvGrpSpPr>
          <p:cNvPr id="120" name="Group 119"/>
          <p:cNvGrpSpPr/>
          <p:nvPr/>
        </p:nvGrpSpPr>
        <p:grpSpPr>
          <a:xfrm>
            <a:off x="5079851" y="5839223"/>
            <a:ext cx="2215170" cy="639988"/>
            <a:chOff x="9701909" y="5021262"/>
            <a:chExt cx="2459932" cy="533400"/>
          </a:xfrm>
          <a:solidFill>
            <a:schemeClr val="tx1"/>
          </a:solidFill>
        </p:grpSpPr>
        <p:sp>
          <p:nvSpPr>
            <p:cNvPr id="123" name="Flowchart: Process 8"/>
            <p:cNvSpPr/>
            <p:nvPr/>
          </p:nvSpPr>
          <p:spPr bwMode="auto">
            <a:xfrm>
              <a:off x="9701909" y="5021262"/>
              <a:ext cx="2459932" cy="533400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9616" tIns="89616" rIns="33610" bIns="33610" rtlCol="0" anchor="b" anchorCtr="0"/>
            <a:lstStyle/>
            <a:p>
              <a:pPr marL="0" marR="0" lvl="0" indent="0" algn="ctr" defTabSz="9136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2" name="Rectangle 121"/>
            <p:cNvSpPr/>
            <p:nvPr/>
          </p:nvSpPr>
          <p:spPr>
            <a:xfrm>
              <a:off x="9797893" y="5125889"/>
              <a:ext cx="2315047" cy="324146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lIns="119299" tIns="59648" rIns="119299" bIns="59648" rtlCol="0" anchor="ctr"/>
            <a:lstStyle/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404040"/>
                      </a:gs>
                      <a:gs pos="100000">
                        <a:srgbClr val="40404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WebLM</a:t>
              </a:r>
            </a:p>
          </p:txBody>
        </p:sp>
      </p:grpSp>
      <p:grpSp>
        <p:nvGrpSpPr>
          <p:cNvPr id="125" name="Group 124"/>
          <p:cNvGrpSpPr/>
          <p:nvPr/>
        </p:nvGrpSpPr>
        <p:grpSpPr>
          <a:xfrm>
            <a:off x="5078310" y="5113265"/>
            <a:ext cx="2218249" cy="639985"/>
            <a:chOff x="9701907" y="3192460"/>
            <a:chExt cx="2459932" cy="533400"/>
          </a:xfrm>
          <a:solidFill>
            <a:schemeClr val="tx1"/>
          </a:solidFill>
        </p:grpSpPr>
        <p:sp>
          <p:nvSpPr>
            <p:cNvPr id="128" name="Flowchart: Process 8"/>
            <p:cNvSpPr/>
            <p:nvPr/>
          </p:nvSpPr>
          <p:spPr bwMode="auto">
            <a:xfrm>
              <a:off x="9701907" y="3192460"/>
              <a:ext cx="2459932" cy="533400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9616" tIns="89616" rIns="33610" bIns="33610" rtlCol="0" anchor="b" anchorCtr="0"/>
            <a:lstStyle/>
            <a:p>
              <a:pPr marL="0" marR="0" lvl="0" indent="0" algn="ctr" defTabSz="9136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7" name="Rectangle 126"/>
            <p:cNvSpPr/>
            <p:nvPr/>
          </p:nvSpPr>
          <p:spPr>
            <a:xfrm>
              <a:off x="9794370" y="3268662"/>
              <a:ext cx="2315046" cy="388654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lIns="119299" tIns="59648" rIns="119299" bIns="59648" rtlCol="0" anchor="ctr"/>
            <a:lstStyle/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404040"/>
                      </a:gs>
                      <a:gs pos="100000">
                        <a:srgbClr val="40404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Text Analytics</a:t>
              </a:r>
            </a:p>
          </p:txBody>
        </p:sp>
      </p:grpSp>
      <p:sp>
        <p:nvSpPr>
          <p:cNvPr id="132" name="Rectangle 131"/>
          <p:cNvSpPr/>
          <p:nvPr/>
        </p:nvSpPr>
        <p:spPr>
          <a:xfrm>
            <a:off x="7465103" y="5113265"/>
            <a:ext cx="2204565" cy="637048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</a:ln>
          <a:effectLst/>
        </p:spPr>
        <p:txBody>
          <a:bodyPr lIns="119299" tIns="59648" rIns="119299" bIns="59648" rtlCol="0" anchor="ctr"/>
          <a:lstStyle/>
          <a:p>
            <a:pPr marL="0" marR="0" lvl="0" indent="0" algn="l" defTabSz="8960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404040"/>
                    </a:gs>
                    <a:gs pos="100000">
                      <a:srgbClr val="404040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  Recommendations</a:t>
            </a:r>
          </a:p>
        </p:txBody>
      </p:sp>
      <p:grpSp>
        <p:nvGrpSpPr>
          <p:cNvPr id="135" name="Group 134"/>
          <p:cNvGrpSpPr/>
          <p:nvPr/>
        </p:nvGrpSpPr>
        <p:grpSpPr>
          <a:xfrm>
            <a:off x="9832718" y="5839223"/>
            <a:ext cx="2210974" cy="639988"/>
            <a:chOff x="9701909" y="5021262"/>
            <a:chExt cx="2459932" cy="533400"/>
          </a:xfrm>
          <a:solidFill>
            <a:schemeClr val="tx1"/>
          </a:solidFill>
        </p:grpSpPr>
        <p:sp>
          <p:nvSpPr>
            <p:cNvPr id="138" name="Flowchart: Process 8"/>
            <p:cNvSpPr/>
            <p:nvPr/>
          </p:nvSpPr>
          <p:spPr bwMode="auto">
            <a:xfrm>
              <a:off x="9701909" y="5021262"/>
              <a:ext cx="2459932" cy="533400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9616" tIns="89616" rIns="33610" bIns="33610" rtlCol="0" anchor="b" anchorCtr="0"/>
            <a:lstStyle/>
            <a:p>
              <a:pPr marL="0" marR="0" lvl="0" indent="0" algn="ctr" defTabSz="9136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7" name="Rectangle 136"/>
            <p:cNvSpPr/>
            <p:nvPr/>
          </p:nvSpPr>
          <p:spPr>
            <a:xfrm>
              <a:off x="9863993" y="5125889"/>
              <a:ext cx="2149178" cy="324146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lIns="119299" tIns="59648" rIns="119299" bIns="59648" rtlCol="0" anchor="ctr"/>
            <a:lstStyle/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404040"/>
                      </a:gs>
                      <a:gs pos="100000">
                        <a:srgbClr val="40404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Bing </a:t>
              </a:r>
            </a:p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404040"/>
                      </a:gs>
                      <a:gs pos="100000">
                        <a:srgbClr val="40404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Autosuggest</a:t>
              </a:r>
            </a:p>
          </p:txBody>
        </p:sp>
      </p:grpSp>
      <p:grpSp>
        <p:nvGrpSpPr>
          <p:cNvPr id="140" name="Group 139"/>
          <p:cNvGrpSpPr/>
          <p:nvPr/>
        </p:nvGrpSpPr>
        <p:grpSpPr>
          <a:xfrm>
            <a:off x="9823245" y="5113265"/>
            <a:ext cx="2214059" cy="639985"/>
            <a:chOff x="9701907" y="3192460"/>
            <a:chExt cx="2459932" cy="533400"/>
          </a:xfrm>
          <a:solidFill>
            <a:srgbClr val="0070C0"/>
          </a:solidFill>
        </p:grpSpPr>
        <p:sp>
          <p:nvSpPr>
            <p:cNvPr id="143" name="Flowchart: Process 8"/>
            <p:cNvSpPr/>
            <p:nvPr/>
          </p:nvSpPr>
          <p:spPr bwMode="auto">
            <a:xfrm>
              <a:off x="9701907" y="3192460"/>
              <a:ext cx="2459932" cy="533400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9616" tIns="89616" rIns="33610" bIns="33610" rtlCol="0" anchor="b" anchorCtr="0"/>
            <a:lstStyle/>
            <a:p>
              <a:pPr marL="0" marR="0" lvl="0" indent="0" algn="ctr" defTabSz="9136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2" name="Rectangle 141"/>
            <p:cNvSpPr/>
            <p:nvPr/>
          </p:nvSpPr>
          <p:spPr>
            <a:xfrm>
              <a:off x="9860469" y="3268662"/>
              <a:ext cx="2234825" cy="388654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lIns="119299" tIns="59648" rIns="119299" bIns="59648" rtlCol="0" anchor="ctr"/>
            <a:lstStyle/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Bing </a:t>
              </a:r>
            </a:p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News Search</a:t>
              </a:r>
            </a:p>
          </p:txBody>
        </p:sp>
      </p:grpSp>
      <p:grpSp>
        <p:nvGrpSpPr>
          <p:cNvPr id="104" name="Group 103"/>
          <p:cNvGrpSpPr/>
          <p:nvPr/>
        </p:nvGrpSpPr>
        <p:grpSpPr>
          <a:xfrm>
            <a:off x="2740610" y="5113265"/>
            <a:ext cx="2229241" cy="629544"/>
            <a:chOff x="9701909" y="5021262"/>
            <a:chExt cx="2459932" cy="533400"/>
          </a:xfrm>
          <a:solidFill>
            <a:srgbClr val="0070C0"/>
          </a:solidFill>
        </p:grpSpPr>
        <p:sp>
          <p:nvSpPr>
            <p:cNvPr id="106" name="Flowchart: Process 8"/>
            <p:cNvSpPr/>
            <p:nvPr/>
          </p:nvSpPr>
          <p:spPr bwMode="auto">
            <a:xfrm>
              <a:off x="9701909" y="5021262"/>
              <a:ext cx="2459932" cy="533400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9616" tIns="89616" rIns="33610" bIns="33610" rtlCol="0" anchor="b" anchorCtr="0"/>
            <a:lstStyle/>
            <a:p>
              <a:pPr marL="0" marR="0" lvl="0" indent="0" algn="ctr" defTabSz="9136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9" name="Rectangle 108"/>
            <p:cNvSpPr/>
            <p:nvPr/>
          </p:nvSpPr>
          <p:spPr>
            <a:xfrm>
              <a:off x="9797893" y="5125889"/>
              <a:ext cx="2315047" cy="324146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lIns="119299" tIns="59648" rIns="119299" bIns="59648" rtlCol="0" anchor="ctr"/>
            <a:lstStyle/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Translator</a:t>
              </a:r>
            </a:p>
          </p:txBody>
        </p:sp>
      </p:grpSp>
      <p:sp>
        <p:nvSpPr>
          <p:cNvPr id="101" name="Freeform 22"/>
          <p:cNvSpPr>
            <a:spLocks noChangeAspect="1"/>
          </p:cNvSpPr>
          <p:nvPr/>
        </p:nvSpPr>
        <p:spPr bwMode="auto">
          <a:xfrm>
            <a:off x="550897" y="2408221"/>
            <a:ext cx="365760" cy="242032"/>
          </a:xfrm>
          <a:custGeom>
            <a:avLst/>
            <a:gdLst>
              <a:gd name="T0" fmla="*/ 4942 w 7181"/>
              <a:gd name="T1" fmla="*/ 414 h 4752"/>
              <a:gd name="T2" fmla="*/ 3024 w 7181"/>
              <a:gd name="T3" fmla="*/ 152 h 4752"/>
              <a:gd name="T4" fmla="*/ 0 w 7181"/>
              <a:gd name="T5" fmla="*/ 2353 h 4752"/>
              <a:gd name="T6" fmla="*/ 2201 w 7181"/>
              <a:gd name="T7" fmla="*/ 4282 h 4752"/>
              <a:gd name="T8" fmla="*/ 4848 w 7181"/>
              <a:gd name="T9" fmla="*/ 4351 h 4752"/>
              <a:gd name="T10" fmla="*/ 7102 w 7181"/>
              <a:gd name="T11" fmla="*/ 2474 h 4752"/>
              <a:gd name="T12" fmla="*/ 7181 w 7181"/>
              <a:gd name="T13" fmla="*/ 2350 h 4752"/>
              <a:gd name="T14" fmla="*/ 4942 w 7181"/>
              <a:gd name="T15" fmla="*/ 414 h 47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7181" h="4752">
                <a:moveTo>
                  <a:pt x="4942" y="414"/>
                </a:moveTo>
                <a:cubicBezTo>
                  <a:pt x="4333" y="124"/>
                  <a:pt x="3691" y="0"/>
                  <a:pt x="3024" y="152"/>
                </a:cubicBezTo>
                <a:cubicBezTo>
                  <a:pt x="1710" y="456"/>
                  <a:pt x="812" y="1327"/>
                  <a:pt x="0" y="2353"/>
                </a:cubicBezTo>
                <a:cubicBezTo>
                  <a:pt x="608" y="3169"/>
                  <a:pt x="1306" y="3839"/>
                  <a:pt x="2201" y="4282"/>
                </a:cubicBezTo>
                <a:cubicBezTo>
                  <a:pt x="3069" y="4710"/>
                  <a:pt x="3957" y="4752"/>
                  <a:pt x="4848" y="4351"/>
                </a:cubicBezTo>
                <a:cubicBezTo>
                  <a:pt x="5771" y="3932"/>
                  <a:pt x="6490" y="3269"/>
                  <a:pt x="7102" y="2474"/>
                </a:cubicBezTo>
                <a:cubicBezTo>
                  <a:pt x="7129" y="2436"/>
                  <a:pt x="7154" y="2395"/>
                  <a:pt x="7181" y="2350"/>
                </a:cubicBezTo>
                <a:cubicBezTo>
                  <a:pt x="6570" y="1534"/>
                  <a:pt x="5861" y="853"/>
                  <a:pt x="4942" y="41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3260" tIns="46630" rIns="93260" bIns="4663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36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11" name="Freeform 18"/>
          <p:cNvSpPr>
            <a:spLocks noChangeAspect="1"/>
          </p:cNvSpPr>
          <p:nvPr/>
        </p:nvSpPr>
        <p:spPr bwMode="auto">
          <a:xfrm>
            <a:off x="2841120" y="2369831"/>
            <a:ext cx="363944" cy="318812"/>
          </a:xfrm>
          <a:custGeom>
            <a:avLst/>
            <a:gdLst>
              <a:gd name="T0" fmla="*/ 115 w 6349"/>
              <a:gd name="T1" fmla="*/ 1548 h 5575"/>
              <a:gd name="T2" fmla="*/ 1324 w 6349"/>
              <a:gd name="T3" fmla="*/ 225 h 5575"/>
              <a:gd name="T4" fmla="*/ 5039 w 6349"/>
              <a:gd name="T5" fmla="*/ 228 h 5575"/>
              <a:gd name="T6" fmla="*/ 6221 w 6349"/>
              <a:gd name="T7" fmla="*/ 1445 h 5575"/>
              <a:gd name="T8" fmla="*/ 6235 w 6349"/>
              <a:gd name="T9" fmla="*/ 3263 h 5575"/>
              <a:gd name="T10" fmla="*/ 4974 w 6349"/>
              <a:gd name="T11" fmla="*/ 4531 h 5575"/>
              <a:gd name="T12" fmla="*/ 3498 w 6349"/>
              <a:gd name="T13" fmla="*/ 4683 h 5575"/>
              <a:gd name="T14" fmla="*/ 3298 w 6349"/>
              <a:gd name="T15" fmla="*/ 4745 h 5575"/>
              <a:gd name="T16" fmla="*/ 2475 w 6349"/>
              <a:gd name="T17" fmla="*/ 5284 h 5575"/>
              <a:gd name="T18" fmla="*/ 1414 w 6349"/>
              <a:gd name="T19" fmla="*/ 5561 h 5575"/>
              <a:gd name="T20" fmla="*/ 1936 w 6349"/>
              <a:gd name="T21" fmla="*/ 4628 h 5575"/>
              <a:gd name="T22" fmla="*/ 1490 w 6349"/>
              <a:gd name="T23" fmla="*/ 4559 h 5575"/>
              <a:gd name="T24" fmla="*/ 118 w 6349"/>
              <a:gd name="T25" fmla="*/ 3270 h 5575"/>
              <a:gd name="T26" fmla="*/ 115 w 6349"/>
              <a:gd name="T27" fmla="*/ 1548 h 55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6349" h="5575">
                <a:moveTo>
                  <a:pt x="115" y="1548"/>
                </a:moveTo>
                <a:cubicBezTo>
                  <a:pt x="211" y="957"/>
                  <a:pt x="595" y="353"/>
                  <a:pt x="1324" y="225"/>
                </a:cubicBezTo>
                <a:cubicBezTo>
                  <a:pt x="2565" y="10"/>
                  <a:pt x="3802" y="0"/>
                  <a:pt x="5039" y="228"/>
                </a:cubicBezTo>
                <a:cubicBezTo>
                  <a:pt x="5713" y="353"/>
                  <a:pt x="6086" y="792"/>
                  <a:pt x="6221" y="1445"/>
                </a:cubicBezTo>
                <a:cubicBezTo>
                  <a:pt x="6349" y="2050"/>
                  <a:pt x="6339" y="2658"/>
                  <a:pt x="6235" y="3263"/>
                </a:cubicBezTo>
                <a:cubicBezTo>
                  <a:pt x="6135" y="3847"/>
                  <a:pt x="5724" y="4438"/>
                  <a:pt x="4974" y="4531"/>
                </a:cubicBezTo>
                <a:cubicBezTo>
                  <a:pt x="4483" y="4590"/>
                  <a:pt x="3989" y="4631"/>
                  <a:pt x="3498" y="4683"/>
                </a:cubicBezTo>
                <a:cubicBezTo>
                  <a:pt x="3429" y="4690"/>
                  <a:pt x="3356" y="4707"/>
                  <a:pt x="3298" y="4745"/>
                </a:cubicBezTo>
                <a:cubicBezTo>
                  <a:pt x="3021" y="4921"/>
                  <a:pt x="2869" y="5125"/>
                  <a:pt x="2475" y="5284"/>
                </a:cubicBezTo>
                <a:cubicBezTo>
                  <a:pt x="2154" y="5423"/>
                  <a:pt x="1466" y="5575"/>
                  <a:pt x="1414" y="5561"/>
                </a:cubicBezTo>
                <a:cubicBezTo>
                  <a:pt x="1390" y="5523"/>
                  <a:pt x="1894" y="4963"/>
                  <a:pt x="1936" y="4628"/>
                </a:cubicBezTo>
                <a:cubicBezTo>
                  <a:pt x="1760" y="4600"/>
                  <a:pt x="1625" y="4579"/>
                  <a:pt x="1490" y="4559"/>
                </a:cubicBezTo>
                <a:cubicBezTo>
                  <a:pt x="719" y="4441"/>
                  <a:pt x="277" y="4013"/>
                  <a:pt x="118" y="3270"/>
                </a:cubicBezTo>
                <a:cubicBezTo>
                  <a:pt x="0" y="2665"/>
                  <a:pt x="35" y="2056"/>
                  <a:pt x="115" y="154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3260" tIns="46630" rIns="93260" bIns="4663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36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14" name="Freeform 9"/>
          <p:cNvSpPr>
            <a:spLocks noChangeAspect="1"/>
          </p:cNvSpPr>
          <p:nvPr/>
        </p:nvSpPr>
        <p:spPr bwMode="auto">
          <a:xfrm>
            <a:off x="5228454" y="2380516"/>
            <a:ext cx="236539" cy="297442"/>
          </a:xfrm>
          <a:custGeom>
            <a:avLst/>
            <a:gdLst>
              <a:gd name="T0" fmla="*/ 5153 w 5153"/>
              <a:gd name="T1" fmla="*/ 2353 h 6483"/>
              <a:gd name="T2" fmla="*/ 2799 w 5153"/>
              <a:gd name="T3" fmla="*/ 0 h 6483"/>
              <a:gd name="T4" fmla="*/ 445 w 5153"/>
              <a:gd name="T5" fmla="*/ 2353 h 6483"/>
              <a:gd name="T6" fmla="*/ 1852 w 5153"/>
              <a:gd name="T7" fmla="*/ 4507 h 6483"/>
              <a:gd name="T8" fmla="*/ 1399 w 5153"/>
              <a:gd name="T9" fmla="*/ 4932 h 6483"/>
              <a:gd name="T10" fmla="*/ 214 w 5153"/>
              <a:gd name="T11" fmla="*/ 5457 h 6483"/>
              <a:gd name="T12" fmla="*/ 41 w 5153"/>
              <a:gd name="T13" fmla="*/ 5578 h 6483"/>
              <a:gd name="T14" fmla="*/ 0 w 5153"/>
              <a:gd name="T15" fmla="*/ 6245 h 6483"/>
              <a:gd name="T16" fmla="*/ 96 w 5153"/>
              <a:gd name="T17" fmla="*/ 6276 h 6483"/>
              <a:gd name="T18" fmla="*/ 3145 w 5153"/>
              <a:gd name="T19" fmla="*/ 5637 h 6483"/>
              <a:gd name="T20" fmla="*/ 5153 w 5153"/>
              <a:gd name="T21" fmla="*/ 2353 h 64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153" h="6483">
                <a:moveTo>
                  <a:pt x="5153" y="2353"/>
                </a:moveTo>
                <a:cubicBezTo>
                  <a:pt x="5153" y="1054"/>
                  <a:pt x="4098" y="0"/>
                  <a:pt x="2799" y="0"/>
                </a:cubicBezTo>
                <a:cubicBezTo>
                  <a:pt x="1500" y="0"/>
                  <a:pt x="445" y="1054"/>
                  <a:pt x="445" y="2353"/>
                </a:cubicBezTo>
                <a:cubicBezTo>
                  <a:pt x="445" y="3314"/>
                  <a:pt x="1023" y="4144"/>
                  <a:pt x="1852" y="4507"/>
                </a:cubicBezTo>
                <a:cubicBezTo>
                  <a:pt x="1776" y="4634"/>
                  <a:pt x="1586" y="4814"/>
                  <a:pt x="1399" y="4932"/>
                </a:cubicBezTo>
                <a:cubicBezTo>
                  <a:pt x="1036" y="5167"/>
                  <a:pt x="611" y="5284"/>
                  <a:pt x="214" y="5457"/>
                </a:cubicBezTo>
                <a:cubicBezTo>
                  <a:pt x="148" y="5485"/>
                  <a:pt x="45" y="5530"/>
                  <a:pt x="41" y="5578"/>
                </a:cubicBezTo>
                <a:cubicBezTo>
                  <a:pt x="13" y="5799"/>
                  <a:pt x="10" y="6027"/>
                  <a:pt x="0" y="6245"/>
                </a:cubicBezTo>
                <a:cubicBezTo>
                  <a:pt x="48" y="6262"/>
                  <a:pt x="72" y="6273"/>
                  <a:pt x="96" y="6276"/>
                </a:cubicBezTo>
                <a:cubicBezTo>
                  <a:pt x="1213" y="6483"/>
                  <a:pt x="2229" y="6221"/>
                  <a:pt x="3145" y="5637"/>
                </a:cubicBezTo>
                <a:cubicBezTo>
                  <a:pt x="4095" y="5032"/>
                  <a:pt x="5153" y="4043"/>
                  <a:pt x="5153" y="235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3260" tIns="46630" rIns="93260" bIns="4663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36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16" name="Freeform 5"/>
          <p:cNvSpPr>
            <a:spLocks/>
          </p:cNvSpPr>
          <p:nvPr/>
        </p:nvSpPr>
        <p:spPr bwMode="auto">
          <a:xfrm>
            <a:off x="7524834" y="2364244"/>
            <a:ext cx="388867" cy="329986"/>
          </a:xfrm>
          <a:custGeom>
            <a:avLst/>
            <a:gdLst>
              <a:gd name="T0" fmla="*/ 5986 w 5986"/>
              <a:gd name="T1" fmla="*/ 3594 h 5985"/>
              <a:gd name="T2" fmla="*/ 5986 w 5986"/>
              <a:gd name="T3" fmla="*/ 2395 h 5985"/>
              <a:gd name="T4" fmla="*/ 5402 w 5986"/>
              <a:gd name="T5" fmla="*/ 2395 h 5985"/>
              <a:gd name="T6" fmla="*/ 5122 w 5986"/>
              <a:gd name="T7" fmla="*/ 1717 h 5985"/>
              <a:gd name="T8" fmla="*/ 5533 w 5986"/>
              <a:gd name="T9" fmla="*/ 1330 h 5985"/>
              <a:gd name="T10" fmla="*/ 4666 w 5986"/>
              <a:gd name="T11" fmla="*/ 463 h 5985"/>
              <a:gd name="T12" fmla="*/ 4282 w 5986"/>
              <a:gd name="T13" fmla="*/ 870 h 5985"/>
              <a:gd name="T14" fmla="*/ 3591 w 5986"/>
              <a:gd name="T15" fmla="*/ 584 h 5985"/>
              <a:gd name="T16" fmla="*/ 3591 w 5986"/>
              <a:gd name="T17" fmla="*/ 0 h 5985"/>
              <a:gd name="T18" fmla="*/ 2392 w 5986"/>
              <a:gd name="T19" fmla="*/ 0 h 5985"/>
              <a:gd name="T20" fmla="*/ 2392 w 5986"/>
              <a:gd name="T21" fmla="*/ 587 h 5985"/>
              <a:gd name="T22" fmla="*/ 1711 w 5986"/>
              <a:gd name="T23" fmla="*/ 870 h 5985"/>
              <a:gd name="T24" fmla="*/ 1327 w 5986"/>
              <a:gd name="T25" fmla="*/ 456 h 5985"/>
              <a:gd name="T26" fmla="*/ 453 w 5986"/>
              <a:gd name="T27" fmla="*/ 1323 h 5985"/>
              <a:gd name="T28" fmla="*/ 868 w 5986"/>
              <a:gd name="T29" fmla="*/ 1710 h 5985"/>
              <a:gd name="T30" fmla="*/ 584 w 5986"/>
              <a:gd name="T31" fmla="*/ 2395 h 5985"/>
              <a:gd name="T32" fmla="*/ 0 w 5986"/>
              <a:gd name="T33" fmla="*/ 2395 h 5985"/>
              <a:gd name="T34" fmla="*/ 0 w 5986"/>
              <a:gd name="T35" fmla="*/ 3587 h 5985"/>
              <a:gd name="T36" fmla="*/ 584 w 5986"/>
              <a:gd name="T37" fmla="*/ 3587 h 5985"/>
              <a:gd name="T38" fmla="*/ 871 w 5986"/>
              <a:gd name="T39" fmla="*/ 4275 h 5985"/>
              <a:gd name="T40" fmla="*/ 442 w 5986"/>
              <a:gd name="T41" fmla="*/ 4651 h 5985"/>
              <a:gd name="T42" fmla="*/ 1320 w 5986"/>
              <a:gd name="T43" fmla="*/ 5529 h 5985"/>
              <a:gd name="T44" fmla="*/ 1711 w 5986"/>
              <a:gd name="T45" fmla="*/ 5114 h 5985"/>
              <a:gd name="T46" fmla="*/ 2392 w 5986"/>
              <a:gd name="T47" fmla="*/ 5398 h 5985"/>
              <a:gd name="T48" fmla="*/ 2392 w 5986"/>
              <a:gd name="T49" fmla="*/ 5985 h 5985"/>
              <a:gd name="T50" fmla="*/ 3584 w 5986"/>
              <a:gd name="T51" fmla="*/ 5985 h 5985"/>
              <a:gd name="T52" fmla="*/ 3584 w 5986"/>
              <a:gd name="T53" fmla="*/ 5401 h 5985"/>
              <a:gd name="T54" fmla="*/ 4279 w 5986"/>
              <a:gd name="T55" fmla="*/ 5114 h 5985"/>
              <a:gd name="T56" fmla="*/ 4662 w 5986"/>
              <a:gd name="T57" fmla="*/ 5533 h 5985"/>
              <a:gd name="T58" fmla="*/ 5523 w 5986"/>
              <a:gd name="T59" fmla="*/ 4669 h 5985"/>
              <a:gd name="T60" fmla="*/ 5112 w 5986"/>
              <a:gd name="T61" fmla="*/ 4285 h 5985"/>
              <a:gd name="T62" fmla="*/ 5402 w 5986"/>
              <a:gd name="T63" fmla="*/ 3594 h 5985"/>
              <a:gd name="T64" fmla="*/ 5986 w 5986"/>
              <a:gd name="T65" fmla="*/ 3594 h 59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5986" h="5985">
                <a:moveTo>
                  <a:pt x="5986" y="3594"/>
                </a:moveTo>
                <a:cubicBezTo>
                  <a:pt x="5986" y="3193"/>
                  <a:pt x="5986" y="2795"/>
                  <a:pt x="5986" y="2395"/>
                </a:cubicBezTo>
                <a:cubicBezTo>
                  <a:pt x="5789" y="2395"/>
                  <a:pt x="5595" y="2395"/>
                  <a:pt x="5402" y="2395"/>
                </a:cubicBezTo>
                <a:cubicBezTo>
                  <a:pt x="5343" y="2153"/>
                  <a:pt x="5246" y="1925"/>
                  <a:pt x="5122" y="1717"/>
                </a:cubicBezTo>
                <a:cubicBezTo>
                  <a:pt x="5257" y="1589"/>
                  <a:pt x="5395" y="1458"/>
                  <a:pt x="5533" y="1330"/>
                </a:cubicBezTo>
                <a:cubicBezTo>
                  <a:pt x="5232" y="1029"/>
                  <a:pt x="4956" y="753"/>
                  <a:pt x="4666" y="463"/>
                </a:cubicBezTo>
                <a:cubicBezTo>
                  <a:pt x="4541" y="597"/>
                  <a:pt x="4410" y="736"/>
                  <a:pt x="4282" y="870"/>
                </a:cubicBezTo>
                <a:cubicBezTo>
                  <a:pt x="4071" y="743"/>
                  <a:pt x="3836" y="642"/>
                  <a:pt x="3591" y="584"/>
                </a:cubicBezTo>
                <a:cubicBezTo>
                  <a:pt x="3591" y="397"/>
                  <a:pt x="3591" y="197"/>
                  <a:pt x="3591" y="0"/>
                </a:cubicBezTo>
                <a:cubicBezTo>
                  <a:pt x="3190" y="0"/>
                  <a:pt x="2793" y="0"/>
                  <a:pt x="2392" y="0"/>
                </a:cubicBezTo>
                <a:cubicBezTo>
                  <a:pt x="2392" y="197"/>
                  <a:pt x="2392" y="390"/>
                  <a:pt x="2392" y="587"/>
                </a:cubicBezTo>
                <a:cubicBezTo>
                  <a:pt x="2150" y="649"/>
                  <a:pt x="1918" y="746"/>
                  <a:pt x="1711" y="870"/>
                </a:cubicBezTo>
                <a:cubicBezTo>
                  <a:pt x="1586" y="736"/>
                  <a:pt x="1452" y="594"/>
                  <a:pt x="1327" y="456"/>
                </a:cubicBezTo>
                <a:cubicBezTo>
                  <a:pt x="1023" y="753"/>
                  <a:pt x="747" y="1029"/>
                  <a:pt x="453" y="1323"/>
                </a:cubicBezTo>
                <a:cubicBezTo>
                  <a:pt x="588" y="1451"/>
                  <a:pt x="729" y="1582"/>
                  <a:pt x="868" y="1710"/>
                </a:cubicBezTo>
                <a:cubicBezTo>
                  <a:pt x="740" y="1921"/>
                  <a:pt x="646" y="2149"/>
                  <a:pt x="584" y="2395"/>
                </a:cubicBezTo>
                <a:cubicBezTo>
                  <a:pt x="398" y="2395"/>
                  <a:pt x="201" y="2395"/>
                  <a:pt x="0" y="2395"/>
                </a:cubicBezTo>
                <a:cubicBezTo>
                  <a:pt x="0" y="2795"/>
                  <a:pt x="0" y="3183"/>
                  <a:pt x="0" y="3587"/>
                </a:cubicBezTo>
                <a:cubicBezTo>
                  <a:pt x="197" y="3587"/>
                  <a:pt x="391" y="3587"/>
                  <a:pt x="584" y="3587"/>
                </a:cubicBezTo>
                <a:cubicBezTo>
                  <a:pt x="646" y="3832"/>
                  <a:pt x="743" y="4064"/>
                  <a:pt x="871" y="4275"/>
                </a:cubicBezTo>
                <a:cubicBezTo>
                  <a:pt x="733" y="4396"/>
                  <a:pt x="584" y="4527"/>
                  <a:pt x="442" y="4651"/>
                </a:cubicBezTo>
                <a:cubicBezTo>
                  <a:pt x="750" y="4959"/>
                  <a:pt x="1027" y="5235"/>
                  <a:pt x="1320" y="5529"/>
                </a:cubicBezTo>
                <a:cubicBezTo>
                  <a:pt x="1448" y="5391"/>
                  <a:pt x="1583" y="5249"/>
                  <a:pt x="1711" y="5114"/>
                </a:cubicBezTo>
                <a:cubicBezTo>
                  <a:pt x="1918" y="5242"/>
                  <a:pt x="2150" y="5336"/>
                  <a:pt x="2392" y="5398"/>
                </a:cubicBezTo>
                <a:cubicBezTo>
                  <a:pt x="2392" y="5584"/>
                  <a:pt x="2392" y="5781"/>
                  <a:pt x="2392" y="5985"/>
                </a:cubicBezTo>
                <a:cubicBezTo>
                  <a:pt x="2793" y="5985"/>
                  <a:pt x="3180" y="5985"/>
                  <a:pt x="3584" y="5985"/>
                </a:cubicBezTo>
                <a:cubicBezTo>
                  <a:pt x="3584" y="5788"/>
                  <a:pt x="3584" y="5591"/>
                  <a:pt x="3584" y="5401"/>
                </a:cubicBezTo>
                <a:cubicBezTo>
                  <a:pt x="3833" y="5343"/>
                  <a:pt x="4064" y="5242"/>
                  <a:pt x="4279" y="5114"/>
                </a:cubicBezTo>
                <a:cubicBezTo>
                  <a:pt x="4403" y="5253"/>
                  <a:pt x="4534" y="5394"/>
                  <a:pt x="4662" y="5533"/>
                </a:cubicBezTo>
                <a:cubicBezTo>
                  <a:pt x="4956" y="5239"/>
                  <a:pt x="5232" y="4959"/>
                  <a:pt x="5523" y="4669"/>
                </a:cubicBezTo>
                <a:cubicBezTo>
                  <a:pt x="5388" y="4541"/>
                  <a:pt x="5246" y="4409"/>
                  <a:pt x="5112" y="4285"/>
                </a:cubicBezTo>
                <a:cubicBezTo>
                  <a:pt x="5239" y="4074"/>
                  <a:pt x="5340" y="3843"/>
                  <a:pt x="5402" y="3594"/>
                </a:cubicBezTo>
                <a:cubicBezTo>
                  <a:pt x="5588" y="3594"/>
                  <a:pt x="5785" y="3594"/>
                  <a:pt x="5986" y="359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3260" tIns="46630" rIns="93260" bIns="4663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36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119" name="Group 118"/>
          <p:cNvGrpSpPr/>
          <p:nvPr/>
        </p:nvGrpSpPr>
        <p:grpSpPr>
          <a:xfrm>
            <a:off x="9953165" y="2354008"/>
            <a:ext cx="306858" cy="350459"/>
            <a:chOff x="10832823" y="3353836"/>
            <a:chExt cx="537576" cy="528488"/>
          </a:xfrm>
        </p:grpSpPr>
        <p:sp>
          <p:nvSpPr>
            <p:cNvPr id="121" name="Oval 13"/>
            <p:cNvSpPr>
              <a:spLocks noChangeArrowheads="1"/>
            </p:cNvSpPr>
            <p:nvPr/>
          </p:nvSpPr>
          <p:spPr bwMode="auto">
            <a:xfrm>
              <a:off x="10943701" y="3353836"/>
              <a:ext cx="426698" cy="42669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9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4" name="Freeform 14"/>
            <p:cNvSpPr>
              <a:spLocks/>
            </p:cNvSpPr>
            <p:nvPr/>
          </p:nvSpPr>
          <p:spPr bwMode="auto">
            <a:xfrm>
              <a:off x="10832823" y="3702829"/>
              <a:ext cx="179495" cy="179495"/>
            </a:xfrm>
            <a:custGeom>
              <a:avLst/>
              <a:gdLst>
                <a:gd name="T0" fmla="*/ 1224 w 1980"/>
                <a:gd name="T1" fmla="*/ 0 h 1977"/>
                <a:gd name="T2" fmla="*/ 218 w 1980"/>
                <a:gd name="T3" fmla="*/ 985 h 1977"/>
                <a:gd name="T4" fmla="*/ 211 w 1980"/>
                <a:gd name="T5" fmla="*/ 1752 h 1977"/>
                <a:gd name="T6" fmla="*/ 218 w 1980"/>
                <a:gd name="T7" fmla="*/ 1759 h 1977"/>
                <a:gd name="T8" fmla="*/ 985 w 1980"/>
                <a:gd name="T9" fmla="*/ 1766 h 1977"/>
                <a:gd name="T10" fmla="*/ 1980 w 1980"/>
                <a:gd name="T11" fmla="*/ 788 h 1977"/>
                <a:gd name="T12" fmla="*/ 1224 w 1980"/>
                <a:gd name="T13" fmla="*/ 0 h 19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80" h="1977">
                  <a:moveTo>
                    <a:pt x="1224" y="0"/>
                  </a:moveTo>
                  <a:cubicBezTo>
                    <a:pt x="218" y="985"/>
                    <a:pt x="218" y="985"/>
                    <a:pt x="218" y="985"/>
                  </a:cubicBezTo>
                  <a:cubicBezTo>
                    <a:pt x="4" y="1196"/>
                    <a:pt x="0" y="1538"/>
                    <a:pt x="211" y="1752"/>
                  </a:cubicBezTo>
                  <a:cubicBezTo>
                    <a:pt x="218" y="1759"/>
                    <a:pt x="218" y="1759"/>
                    <a:pt x="218" y="1759"/>
                  </a:cubicBezTo>
                  <a:cubicBezTo>
                    <a:pt x="429" y="1974"/>
                    <a:pt x="771" y="1977"/>
                    <a:pt x="985" y="1766"/>
                  </a:cubicBezTo>
                  <a:cubicBezTo>
                    <a:pt x="1980" y="788"/>
                    <a:pt x="1980" y="788"/>
                    <a:pt x="1980" y="788"/>
                  </a:cubicBezTo>
                  <a:cubicBezTo>
                    <a:pt x="1683" y="581"/>
                    <a:pt x="1424" y="315"/>
                    <a:pt x="12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9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96" name="Rectangle 95"/>
          <p:cNvSpPr/>
          <p:nvPr/>
        </p:nvSpPr>
        <p:spPr>
          <a:xfrm>
            <a:off x="274639" y="1328270"/>
            <a:ext cx="11889564" cy="568792"/>
          </a:xfrm>
          <a:prstGeom prst="rect">
            <a:avLst/>
          </a:prstGeom>
          <a:solidFill>
            <a:schemeClr val="tx1"/>
          </a:solidFill>
          <a:ln w="25400" cap="flat" cmpd="sng" algn="ctr">
            <a:noFill/>
            <a:prstDash val="solid"/>
          </a:ln>
          <a:effectLst/>
        </p:spPr>
        <p:txBody>
          <a:bodyPr lIns="119315" tIns="59657" rIns="119315" bIns="59657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9621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400" b="1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microsoft.com/cognitive</a:t>
            </a:r>
          </a:p>
        </p:txBody>
      </p:sp>
      <p:sp>
        <p:nvSpPr>
          <p:cNvPr id="126" name="Rectangle 125"/>
          <p:cNvSpPr/>
          <p:nvPr/>
        </p:nvSpPr>
        <p:spPr>
          <a:xfrm>
            <a:off x="274639" y="2044305"/>
            <a:ext cx="11889564" cy="4653357"/>
          </a:xfrm>
          <a:prstGeom prst="rect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725" tIns="60862" rIns="121725" bIns="60862" rtlCol="0" anchor="b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04627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74245" y="2833033"/>
            <a:ext cx="11254192" cy="1181862"/>
          </a:xfrm>
        </p:spPr>
        <p:txBody>
          <a:bodyPr/>
          <a:lstStyle/>
          <a:p>
            <a:r>
              <a:rPr lang="en-US" dirty="0"/>
              <a:t>Bing</a:t>
            </a:r>
          </a:p>
        </p:txBody>
      </p:sp>
    </p:spTree>
    <p:extLst>
      <p:ext uri="{BB962C8B-B14F-4D97-AF65-F5344CB8AC3E}">
        <p14:creationId xmlns:p14="http://schemas.microsoft.com/office/powerpoint/2010/main" val="1453718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53"/>
          <p:cNvSpPr/>
          <p:nvPr/>
        </p:nvSpPr>
        <p:spPr bwMode="auto">
          <a:xfrm>
            <a:off x="6877192" y="3745889"/>
            <a:ext cx="3617881" cy="2755871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29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2" name="Rectangle 51"/>
          <p:cNvSpPr/>
          <p:nvPr/>
        </p:nvSpPr>
        <p:spPr bwMode="auto">
          <a:xfrm>
            <a:off x="2102659" y="3705884"/>
            <a:ext cx="3637201" cy="2821177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29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74637" y="295274"/>
            <a:ext cx="11429999" cy="917575"/>
          </a:xfrm>
        </p:spPr>
        <p:txBody>
          <a:bodyPr/>
          <a:lstStyle/>
          <a:p>
            <a:r>
              <a:rPr lang="en-US" dirty="0"/>
              <a:t>Bing beyond search in bing.com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2102658" y="1320652"/>
            <a:ext cx="3637201" cy="2441615"/>
          </a:xfrm>
          <a:prstGeom prst="rect">
            <a:avLst/>
          </a:prstGeom>
          <a:solidFill>
            <a:srgbClr val="00958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29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Rectangle 10"/>
          <p:cNvSpPr>
            <a:spLocks/>
          </p:cNvSpPr>
          <p:nvPr/>
        </p:nvSpPr>
        <p:spPr bwMode="auto">
          <a:xfrm>
            <a:off x="4468864" y="1330458"/>
            <a:ext cx="3987958" cy="7965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224" tIns="44611" rIns="89224" bIns="4461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093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1" i="0" u="none" strike="noStrike" kern="0" cap="none" spc="0" normalizeH="0" baseline="0" noProof="0">
              <a:ln>
                <a:noFill/>
              </a:ln>
              <a:solidFill>
                <a:srgbClr val="FFB9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3" name="Rectangle 12"/>
          <p:cNvSpPr>
            <a:spLocks/>
          </p:cNvSpPr>
          <p:nvPr/>
        </p:nvSpPr>
        <p:spPr bwMode="auto">
          <a:xfrm>
            <a:off x="2102659" y="1370245"/>
            <a:ext cx="3617880" cy="7965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224" tIns="44611" rIns="89224" bIns="4461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093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1" i="0" u="none" strike="noStrike" kern="0" cap="none" spc="0" normalizeH="0" baseline="0" noProof="0">
              <a:ln>
                <a:noFill/>
              </a:ln>
              <a:solidFill>
                <a:srgbClr val="FFB9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5" name="Rectangle 14"/>
          <p:cNvSpPr>
            <a:spLocks/>
          </p:cNvSpPr>
          <p:nvPr/>
        </p:nvSpPr>
        <p:spPr bwMode="auto">
          <a:xfrm>
            <a:off x="6680957" y="1353868"/>
            <a:ext cx="3987958" cy="7965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224" tIns="44611" rIns="89224" bIns="4461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093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1" i="0" u="none" strike="noStrike" kern="0" cap="none" spc="0" normalizeH="0" baseline="0" noProof="0">
              <a:ln>
                <a:noFill/>
              </a:ln>
              <a:solidFill>
                <a:srgbClr val="FFB9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6" name="Rectangle 15"/>
          <p:cNvSpPr>
            <a:spLocks/>
          </p:cNvSpPr>
          <p:nvPr/>
        </p:nvSpPr>
        <p:spPr bwMode="auto">
          <a:xfrm>
            <a:off x="6680957" y="1353868"/>
            <a:ext cx="3987958" cy="7965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224" tIns="44611" rIns="89224" bIns="4461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093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1" i="0" u="none" strike="noStrike" kern="0" cap="none" spc="0" normalizeH="0" baseline="0" noProof="0">
              <a:ln>
                <a:noFill/>
              </a:ln>
              <a:solidFill>
                <a:srgbClr val="FFB9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103437" y="1301046"/>
            <a:ext cx="3617102" cy="921090"/>
          </a:xfrm>
          <a:prstGeom prst="rect">
            <a:avLst/>
          </a:prstGeom>
          <a:noFill/>
        </p:spPr>
        <p:txBody>
          <a:bodyPr wrap="square" lIns="89224" tIns="44611" rIns="89224" bIns="44611" anchor="b">
            <a:spAutoFit/>
          </a:bodyPr>
          <a:lstStyle/>
          <a:p>
            <a:pPr marL="0" marR="0" lvl="0" indent="0" algn="ctr" defTabSz="909375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0" cap="none" spc="-7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Smarter, more engaging experiences   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3787" y="4674390"/>
            <a:ext cx="1502720" cy="498312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5237" y="5737917"/>
            <a:ext cx="1251987" cy="377217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6690" y="5385817"/>
            <a:ext cx="1400611" cy="910046"/>
          </a:xfrm>
          <a:prstGeom prst="rect">
            <a:avLst/>
          </a:prstGeom>
        </p:spPr>
      </p:pic>
      <p:grpSp>
        <p:nvGrpSpPr>
          <p:cNvPr id="38" name="Group 37"/>
          <p:cNvGrpSpPr/>
          <p:nvPr/>
        </p:nvGrpSpPr>
        <p:grpSpPr>
          <a:xfrm>
            <a:off x="2953451" y="2414827"/>
            <a:ext cx="1805794" cy="1059950"/>
            <a:chOff x="1289495" y="2508591"/>
            <a:chExt cx="1379035" cy="783249"/>
          </a:xfrm>
        </p:grpSpPr>
        <p:sp>
          <p:nvSpPr>
            <p:cNvPr id="39" name="Freeform 15"/>
            <p:cNvSpPr>
              <a:spLocks noEditPoints="1"/>
            </p:cNvSpPr>
            <p:nvPr/>
          </p:nvSpPr>
          <p:spPr bwMode="black">
            <a:xfrm>
              <a:off x="1624188" y="2665688"/>
              <a:ext cx="432575" cy="435362"/>
            </a:xfrm>
            <a:custGeom>
              <a:avLst/>
              <a:gdLst>
                <a:gd name="T0" fmla="*/ 436 w 2416"/>
                <a:gd name="T1" fmla="*/ 708 h 2209"/>
                <a:gd name="T2" fmla="*/ 524 w 2416"/>
                <a:gd name="T3" fmla="*/ 768 h 2209"/>
                <a:gd name="T4" fmla="*/ 883 w 2416"/>
                <a:gd name="T5" fmla="*/ 698 h 2209"/>
                <a:gd name="T6" fmla="*/ 1293 w 2416"/>
                <a:gd name="T7" fmla="*/ 707 h 2209"/>
                <a:gd name="T8" fmla="*/ 1449 w 2416"/>
                <a:gd name="T9" fmla="*/ 702 h 2209"/>
                <a:gd name="T10" fmla="*/ 1429 w 2416"/>
                <a:gd name="T11" fmla="*/ 399 h 2209"/>
                <a:gd name="T12" fmla="*/ 1317 w 2416"/>
                <a:gd name="T13" fmla="*/ 124 h 2209"/>
                <a:gd name="T14" fmla="*/ 1101 w 2416"/>
                <a:gd name="T15" fmla="*/ 21 h 2209"/>
                <a:gd name="T16" fmla="*/ 536 w 2416"/>
                <a:gd name="T17" fmla="*/ 250 h 2209"/>
                <a:gd name="T18" fmla="*/ 353 w 2416"/>
                <a:gd name="T19" fmla="*/ 433 h 2209"/>
                <a:gd name="T20" fmla="*/ 387 w 2416"/>
                <a:gd name="T21" fmla="*/ 530 h 2209"/>
                <a:gd name="T22" fmla="*/ 450 w 2416"/>
                <a:gd name="T23" fmla="*/ 1207 h 2209"/>
                <a:gd name="T24" fmla="*/ 617 w 2416"/>
                <a:gd name="T25" fmla="*/ 1272 h 2209"/>
                <a:gd name="T26" fmla="*/ 689 w 2416"/>
                <a:gd name="T27" fmla="*/ 1270 h 2209"/>
                <a:gd name="T28" fmla="*/ 653 w 2416"/>
                <a:gd name="T29" fmla="*/ 1190 h 2209"/>
                <a:gd name="T30" fmla="*/ 626 w 2416"/>
                <a:gd name="T31" fmla="*/ 1126 h 2209"/>
                <a:gd name="T32" fmla="*/ 553 w 2416"/>
                <a:gd name="T33" fmla="*/ 1010 h 2209"/>
                <a:gd name="T34" fmla="*/ 386 w 2416"/>
                <a:gd name="T35" fmla="*/ 755 h 2209"/>
                <a:gd name="T36" fmla="*/ 209 w 2416"/>
                <a:gd name="T37" fmla="*/ 573 h 2209"/>
                <a:gd name="T38" fmla="*/ 48 w 2416"/>
                <a:gd name="T39" fmla="*/ 787 h 2209"/>
                <a:gd name="T40" fmla="*/ 121 w 2416"/>
                <a:gd name="T41" fmla="*/ 1190 h 2209"/>
                <a:gd name="T42" fmla="*/ 355 w 2416"/>
                <a:gd name="T43" fmla="*/ 1178 h 2209"/>
                <a:gd name="T44" fmla="*/ 2011 w 2416"/>
                <a:gd name="T45" fmla="*/ 189 h 2209"/>
                <a:gd name="T46" fmla="*/ 1470 w 2416"/>
                <a:gd name="T47" fmla="*/ 25 h 2209"/>
                <a:gd name="T48" fmla="*/ 1383 w 2416"/>
                <a:gd name="T49" fmla="*/ 196 h 2209"/>
                <a:gd name="T50" fmla="*/ 1533 w 2416"/>
                <a:gd name="T51" fmla="*/ 610 h 2209"/>
                <a:gd name="T52" fmla="*/ 1588 w 2416"/>
                <a:gd name="T53" fmla="*/ 803 h 2209"/>
                <a:gd name="T54" fmla="*/ 1722 w 2416"/>
                <a:gd name="T55" fmla="*/ 938 h 2209"/>
                <a:gd name="T56" fmla="*/ 1907 w 2416"/>
                <a:gd name="T57" fmla="*/ 1240 h 2209"/>
                <a:gd name="T58" fmla="*/ 2277 w 2416"/>
                <a:gd name="T59" fmla="*/ 1135 h 2209"/>
                <a:gd name="T60" fmla="*/ 2323 w 2416"/>
                <a:gd name="T61" fmla="*/ 506 h 2209"/>
                <a:gd name="T62" fmla="*/ 1781 w 2416"/>
                <a:gd name="T63" fmla="*/ 1200 h 2209"/>
                <a:gd name="T64" fmla="*/ 1773 w 2416"/>
                <a:gd name="T65" fmla="*/ 1172 h 2209"/>
                <a:gd name="T66" fmla="*/ 1585 w 2416"/>
                <a:gd name="T67" fmla="*/ 862 h 2209"/>
                <a:gd name="T68" fmla="*/ 1317 w 2416"/>
                <a:gd name="T69" fmla="*/ 747 h 2209"/>
                <a:gd name="T70" fmla="*/ 907 w 2416"/>
                <a:gd name="T71" fmla="*/ 739 h 2209"/>
                <a:gd name="T72" fmla="*/ 489 w 2416"/>
                <a:gd name="T73" fmla="*/ 831 h 2209"/>
                <a:gd name="T74" fmla="*/ 627 w 2416"/>
                <a:gd name="T75" fmla="*/ 1004 h 2209"/>
                <a:gd name="T76" fmla="*/ 704 w 2416"/>
                <a:gd name="T77" fmla="*/ 1182 h 2209"/>
                <a:gd name="T78" fmla="*/ 704 w 2416"/>
                <a:gd name="T79" fmla="*/ 1183 h 2209"/>
                <a:gd name="T80" fmla="*/ 871 w 2416"/>
                <a:gd name="T81" fmla="*/ 1334 h 2209"/>
                <a:gd name="T82" fmla="*/ 1184 w 2416"/>
                <a:gd name="T83" fmla="*/ 1421 h 2209"/>
                <a:gd name="T84" fmla="*/ 1422 w 2416"/>
                <a:gd name="T85" fmla="*/ 1539 h 2209"/>
                <a:gd name="T86" fmla="*/ 1716 w 2416"/>
                <a:gd name="T87" fmla="*/ 1526 h 2209"/>
                <a:gd name="T88" fmla="*/ 1811 w 2416"/>
                <a:gd name="T89" fmla="*/ 1387 h 2209"/>
                <a:gd name="T90" fmla="*/ 1809 w 2416"/>
                <a:gd name="T91" fmla="*/ 1295 h 2209"/>
                <a:gd name="T92" fmla="*/ 1173 w 2416"/>
                <a:gd name="T93" fmla="*/ 1486 h 2209"/>
                <a:gd name="T94" fmla="*/ 1044 w 2416"/>
                <a:gd name="T95" fmla="*/ 1466 h 2209"/>
                <a:gd name="T96" fmla="*/ 984 w 2416"/>
                <a:gd name="T97" fmla="*/ 1573 h 2209"/>
                <a:gd name="T98" fmla="*/ 809 w 2416"/>
                <a:gd name="T99" fmla="*/ 1794 h 2209"/>
                <a:gd name="T100" fmla="*/ 752 w 2416"/>
                <a:gd name="T101" fmla="*/ 2011 h 2209"/>
                <a:gd name="T102" fmla="*/ 778 w 2416"/>
                <a:gd name="T103" fmla="*/ 2150 h 2209"/>
                <a:gd name="T104" fmla="*/ 880 w 2416"/>
                <a:gd name="T105" fmla="*/ 2177 h 2209"/>
                <a:gd name="T106" fmla="*/ 1012 w 2416"/>
                <a:gd name="T107" fmla="*/ 2005 h 2209"/>
                <a:gd name="T108" fmla="*/ 1226 w 2416"/>
                <a:gd name="T109" fmla="*/ 1733 h 2209"/>
                <a:gd name="T110" fmla="*/ 1245 w 2416"/>
                <a:gd name="T111" fmla="*/ 1541 h 2209"/>
                <a:gd name="T112" fmla="*/ 797 w 2416"/>
                <a:gd name="T113" fmla="*/ 1718 h 2209"/>
                <a:gd name="T114" fmla="*/ 977 w 2416"/>
                <a:gd name="T115" fmla="*/ 1520 h 2209"/>
                <a:gd name="T116" fmla="*/ 831 w 2416"/>
                <a:gd name="T117" fmla="*/ 1386 h 2209"/>
                <a:gd name="T118" fmla="*/ 584 w 2416"/>
                <a:gd name="T119" fmla="*/ 1299 h 2209"/>
                <a:gd name="T120" fmla="*/ 222 w 2416"/>
                <a:gd name="T121" fmla="*/ 1510 h 2209"/>
                <a:gd name="T122" fmla="*/ 569 w 2416"/>
                <a:gd name="T123" fmla="*/ 1809 h 2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416" h="2209">
                  <a:moveTo>
                    <a:pt x="387" y="530"/>
                  </a:moveTo>
                  <a:cubicBezTo>
                    <a:pt x="412" y="587"/>
                    <a:pt x="412" y="651"/>
                    <a:pt x="436" y="708"/>
                  </a:cubicBezTo>
                  <a:cubicBezTo>
                    <a:pt x="445" y="729"/>
                    <a:pt x="445" y="729"/>
                    <a:pt x="445" y="729"/>
                  </a:cubicBezTo>
                  <a:cubicBezTo>
                    <a:pt x="454" y="752"/>
                    <a:pt x="490" y="770"/>
                    <a:pt x="524" y="768"/>
                  </a:cubicBezTo>
                  <a:cubicBezTo>
                    <a:pt x="524" y="768"/>
                    <a:pt x="524" y="768"/>
                    <a:pt x="553" y="767"/>
                  </a:cubicBezTo>
                  <a:cubicBezTo>
                    <a:pt x="666" y="760"/>
                    <a:pt x="772" y="718"/>
                    <a:pt x="883" y="698"/>
                  </a:cubicBezTo>
                  <a:cubicBezTo>
                    <a:pt x="954" y="685"/>
                    <a:pt x="1003" y="722"/>
                    <a:pt x="1070" y="733"/>
                  </a:cubicBezTo>
                  <a:cubicBezTo>
                    <a:pt x="1146" y="746"/>
                    <a:pt x="1215" y="702"/>
                    <a:pt x="1293" y="707"/>
                  </a:cubicBezTo>
                  <a:cubicBezTo>
                    <a:pt x="1348" y="710"/>
                    <a:pt x="1362" y="715"/>
                    <a:pt x="1362" y="715"/>
                  </a:cubicBezTo>
                  <a:cubicBezTo>
                    <a:pt x="1391" y="726"/>
                    <a:pt x="1424" y="722"/>
                    <a:pt x="1449" y="702"/>
                  </a:cubicBezTo>
                  <a:cubicBezTo>
                    <a:pt x="1478" y="678"/>
                    <a:pt x="1478" y="646"/>
                    <a:pt x="1477" y="611"/>
                  </a:cubicBezTo>
                  <a:cubicBezTo>
                    <a:pt x="1474" y="540"/>
                    <a:pt x="1468" y="462"/>
                    <a:pt x="1429" y="399"/>
                  </a:cubicBezTo>
                  <a:cubicBezTo>
                    <a:pt x="1401" y="353"/>
                    <a:pt x="1374" y="306"/>
                    <a:pt x="1351" y="256"/>
                  </a:cubicBezTo>
                  <a:cubicBezTo>
                    <a:pt x="1332" y="215"/>
                    <a:pt x="1322" y="170"/>
                    <a:pt x="1317" y="124"/>
                  </a:cubicBezTo>
                  <a:cubicBezTo>
                    <a:pt x="1312" y="92"/>
                    <a:pt x="1317" y="40"/>
                    <a:pt x="1281" y="23"/>
                  </a:cubicBezTo>
                  <a:cubicBezTo>
                    <a:pt x="1229" y="0"/>
                    <a:pt x="1155" y="13"/>
                    <a:pt x="1101" y="21"/>
                  </a:cubicBezTo>
                  <a:cubicBezTo>
                    <a:pt x="972" y="38"/>
                    <a:pt x="844" y="76"/>
                    <a:pt x="727" y="134"/>
                  </a:cubicBezTo>
                  <a:cubicBezTo>
                    <a:pt x="660" y="167"/>
                    <a:pt x="596" y="206"/>
                    <a:pt x="536" y="250"/>
                  </a:cubicBezTo>
                  <a:cubicBezTo>
                    <a:pt x="488" y="285"/>
                    <a:pt x="440" y="319"/>
                    <a:pt x="399" y="362"/>
                  </a:cubicBezTo>
                  <a:cubicBezTo>
                    <a:pt x="380" y="382"/>
                    <a:pt x="359" y="405"/>
                    <a:pt x="353" y="433"/>
                  </a:cubicBezTo>
                  <a:cubicBezTo>
                    <a:pt x="346" y="467"/>
                    <a:pt x="367" y="492"/>
                    <a:pt x="381" y="520"/>
                  </a:cubicBezTo>
                  <a:cubicBezTo>
                    <a:pt x="383" y="523"/>
                    <a:pt x="385" y="527"/>
                    <a:pt x="387" y="530"/>
                  </a:cubicBezTo>
                  <a:close/>
                  <a:moveTo>
                    <a:pt x="355" y="1178"/>
                  </a:moveTo>
                  <a:cubicBezTo>
                    <a:pt x="385" y="1181"/>
                    <a:pt x="417" y="1193"/>
                    <a:pt x="450" y="1207"/>
                  </a:cubicBezTo>
                  <a:cubicBezTo>
                    <a:pt x="487" y="1223"/>
                    <a:pt x="524" y="1242"/>
                    <a:pt x="558" y="1255"/>
                  </a:cubicBezTo>
                  <a:cubicBezTo>
                    <a:pt x="577" y="1263"/>
                    <a:pt x="598" y="1267"/>
                    <a:pt x="617" y="1272"/>
                  </a:cubicBezTo>
                  <a:cubicBezTo>
                    <a:pt x="635" y="1276"/>
                    <a:pt x="647" y="1281"/>
                    <a:pt x="665" y="1278"/>
                  </a:cubicBezTo>
                  <a:cubicBezTo>
                    <a:pt x="673" y="1276"/>
                    <a:pt x="684" y="1277"/>
                    <a:pt x="689" y="1270"/>
                  </a:cubicBezTo>
                  <a:cubicBezTo>
                    <a:pt x="701" y="1256"/>
                    <a:pt x="690" y="1228"/>
                    <a:pt x="680" y="1218"/>
                  </a:cubicBezTo>
                  <a:cubicBezTo>
                    <a:pt x="670" y="1209"/>
                    <a:pt x="661" y="1200"/>
                    <a:pt x="653" y="1190"/>
                  </a:cubicBezTo>
                  <a:cubicBezTo>
                    <a:pt x="648" y="1184"/>
                    <a:pt x="643" y="1177"/>
                    <a:pt x="640" y="1169"/>
                  </a:cubicBezTo>
                  <a:cubicBezTo>
                    <a:pt x="634" y="1156"/>
                    <a:pt x="627" y="1141"/>
                    <a:pt x="626" y="1126"/>
                  </a:cubicBezTo>
                  <a:cubicBezTo>
                    <a:pt x="625" y="1110"/>
                    <a:pt x="624" y="1097"/>
                    <a:pt x="619" y="1082"/>
                  </a:cubicBezTo>
                  <a:cubicBezTo>
                    <a:pt x="607" y="1051"/>
                    <a:pt x="583" y="1023"/>
                    <a:pt x="553" y="1010"/>
                  </a:cubicBezTo>
                  <a:cubicBezTo>
                    <a:pt x="553" y="1010"/>
                    <a:pt x="521" y="997"/>
                    <a:pt x="479" y="944"/>
                  </a:cubicBezTo>
                  <a:cubicBezTo>
                    <a:pt x="450" y="907"/>
                    <a:pt x="395" y="775"/>
                    <a:pt x="386" y="755"/>
                  </a:cubicBezTo>
                  <a:cubicBezTo>
                    <a:pt x="364" y="704"/>
                    <a:pt x="374" y="643"/>
                    <a:pt x="356" y="592"/>
                  </a:cubicBezTo>
                  <a:cubicBezTo>
                    <a:pt x="333" y="526"/>
                    <a:pt x="256" y="534"/>
                    <a:pt x="209" y="573"/>
                  </a:cubicBezTo>
                  <a:cubicBezTo>
                    <a:pt x="209" y="573"/>
                    <a:pt x="194" y="586"/>
                    <a:pt x="138" y="637"/>
                  </a:cubicBezTo>
                  <a:cubicBezTo>
                    <a:pt x="94" y="677"/>
                    <a:pt x="73" y="735"/>
                    <a:pt x="48" y="787"/>
                  </a:cubicBezTo>
                  <a:cubicBezTo>
                    <a:pt x="6" y="879"/>
                    <a:pt x="0" y="959"/>
                    <a:pt x="1" y="1058"/>
                  </a:cubicBezTo>
                  <a:cubicBezTo>
                    <a:pt x="2" y="1136"/>
                    <a:pt x="54" y="1160"/>
                    <a:pt x="121" y="1190"/>
                  </a:cubicBezTo>
                  <a:cubicBezTo>
                    <a:pt x="121" y="1190"/>
                    <a:pt x="132" y="1194"/>
                    <a:pt x="176" y="1197"/>
                  </a:cubicBezTo>
                  <a:cubicBezTo>
                    <a:pt x="235" y="1201"/>
                    <a:pt x="297" y="1172"/>
                    <a:pt x="355" y="1178"/>
                  </a:cubicBezTo>
                  <a:close/>
                  <a:moveTo>
                    <a:pt x="2323" y="506"/>
                  </a:moveTo>
                  <a:cubicBezTo>
                    <a:pt x="2249" y="371"/>
                    <a:pt x="2134" y="255"/>
                    <a:pt x="2011" y="189"/>
                  </a:cubicBezTo>
                  <a:cubicBezTo>
                    <a:pt x="1900" y="130"/>
                    <a:pt x="1747" y="56"/>
                    <a:pt x="1622" y="40"/>
                  </a:cubicBezTo>
                  <a:cubicBezTo>
                    <a:pt x="1540" y="30"/>
                    <a:pt x="1470" y="25"/>
                    <a:pt x="1470" y="25"/>
                  </a:cubicBezTo>
                  <a:cubicBezTo>
                    <a:pt x="1417" y="21"/>
                    <a:pt x="1369" y="61"/>
                    <a:pt x="1364" y="114"/>
                  </a:cubicBezTo>
                  <a:cubicBezTo>
                    <a:pt x="1364" y="114"/>
                    <a:pt x="1362" y="137"/>
                    <a:pt x="1383" y="196"/>
                  </a:cubicBezTo>
                  <a:cubicBezTo>
                    <a:pt x="1409" y="267"/>
                    <a:pt x="1445" y="333"/>
                    <a:pt x="1485" y="398"/>
                  </a:cubicBezTo>
                  <a:cubicBezTo>
                    <a:pt x="1524" y="460"/>
                    <a:pt x="1530" y="538"/>
                    <a:pt x="1533" y="610"/>
                  </a:cubicBezTo>
                  <a:cubicBezTo>
                    <a:pt x="1535" y="657"/>
                    <a:pt x="1535" y="657"/>
                    <a:pt x="1535" y="657"/>
                  </a:cubicBezTo>
                  <a:cubicBezTo>
                    <a:pt x="1520" y="707"/>
                    <a:pt x="1544" y="773"/>
                    <a:pt x="1588" y="803"/>
                  </a:cubicBezTo>
                  <a:cubicBezTo>
                    <a:pt x="1588" y="803"/>
                    <a:pt x="1613" y="820"/>
                    <a:pt x="1644" y="848"/>
                  </a:cubicBezTo>
                  <a:cubicBezTo>
                    <a:pt x="1669" y="872"/>
                    <a:pt x="1698" y="902"/>
                    <a:pt x="1722" y="938"/>
                  </a:cubicBezTo>
                  <a:cubicBezTo>
                    <a:pt x="1755" y="989"/>
                    <a:pt x="1775" y="1050"/>
                    <a:pt x="1797" y="1107"/>
                  </a:cubicBezTo>
                  <a:cubicBezTo>
                    <a:pt x="1822" y="1173"/>
                    <a:pt x="1827" y="1230"/>
                    <a:pt x="1907" y="1240"/>
                  </a:cubicBezTo>
                  <a:cubicBezTo>
                    <a:pt x="1980" y="1250"/>
                    <a:pt x="2041" y="1287"/>
                    <a:pt x="2115" y="1256"/>
                  </a:cubicBezTo>
                  <a:cubicBezTo>
                    <a:pt x="2175" y="1230"/>
                    <a:pt x="2231" y="1180"/>
                    <a:pt x="2277" y="1135"/>
                  </a:cubicBezTo>
                  <a:cubicBezTo>
                    <a:pt x="2362" y="1050"/>
                    <a:pt x="2402" y="950"/>
                    <a:pt x="2409" y="847"/>
                  </a:cubicBezTo>
                  <a:cubicBezTo>
                    <a:pt x="2416" y="732"/>
                    <a:pt x="2383" y="613"/>
                    <a:pt x="2323" y="506"/>
                  </a:cubicBezTo>
                  <a:close/>
                  <a:moveTo>
                    <a:pt x="1809" y="1295"/>
                  </a:moveTo>
                  <a:cubicBezTo>
                    <a:pt x="1803" y="1263"/>
                    <a:pt x="1789" y="1231"/>
                    <a:pt x="1781" y="1200"/>
                  </a:cubicBezTo>
                  <a:cubicBezTo>
                    <a:pt x="1781" y="1200"/>
                    <a:pt x="1781" y="1200"/>
                    <a:pt x="1774" y="1177"/>
                  </a:cubicBezTo>
                  <a:cubicBezTo>
                    <a:pt x="1774" y="1176"/>
                    <a:pt x="1773" y="1174"/>
                    <a:pt x="1773" y="1172"/>
                  </a:cubicBezTo>
                  <a:cubicBezTo>
                    <a:pt x="1752" y="1100"/>
                    <a:pt x="1731" y="1044"/>
                    <a:pt x="1689" y="980"/>
                  </a:cubicBezTo>
                  <a:cubicBezTo>
                    <a:pt x="1661" y="936"/>
                    <a:pt x="1625" y="896"/>
                    <a:pt x="1585" y="862"/>
                  </a:cubicBezTo>
                  <a:cubicBezTo>
                    <a:pt x="1552" y="833"/>
                    <a:pt x="1515" y="809"/>
                    <a:pt x="1476" y="790"/>
                  </a:cubicBezTo>
                  <a:cubicBezTo>
                    <a:pt x="1426" y="766"/>
                    <a:pt x="1372" y="751"/>
                    <a:pt x="1317" y="747"/>
                  </a:cubicBezTo>
                  <a:cubicBezTo>
                    <a:pt x="1239" y="743"/>
                    <a:pt x="1170" y="787"/>
                    <a:pt x="1094" y="774"/>
                  </a:cubicBezTo>
                  <a:cubicBezTo>
                    <a:pt x="1027" y="762"/>
                    <a:pt x="978" y="726"/>
                    <a:pt x="907" y="739"/>
                  </a:cubicBezTo>
                  <a:cubicBezTo>
                    <a:pt x="796" y="758"/>
                    <a:pt x="690" y="801"/>
                    <a:pt x="577" y="807"/>
                  </a:cubicBezTo>
                  <a:cubicBezTo>
                    <a:pt x="548" y="809"/>
                    <a:pt x="488" y="788"/>
                    <a:pt x="489" y="831"/>
                  </a:cubicBezTo>
                  <a:cubicBezTo>
                    <a:pt x="489" y="859"/>
                    <a:pt x="535" y="915"/>
                    <a:pt x="553" y="938"/>
                  </a:cubicBezTo>
                  <a:cubicBezTo>
                    <a:pt x="595" y="991"/>
                    <a:pt x="627" y="1004"/>
                    <a:pt x="627" y="1004"/>
                  </a:cubicBezTo>
                  <a:cubicBezTo>
                    <a:pt x="676" y="1025"/>
                    <a:pt x="709" y="1085"/>
                    <a:pt x="700" y="1137"/>
                  </a:cubicBezTo>
                  <a:cubicBezTo>
                    <a:pt x="700" y="1137"/>
                    <a:pt x="699" y="1143"/>
                    <a:pt x="704" y="1182"/>
                  </a:cubicBezTo>
                  <a:cubicBezTo>
                    <a:pt x="704" y="1182"/>
                    <a:pt x="704" y="1183"/>
                    <a:pt x="704" y="1183"/>
                  </a:cubicBezTo>
                  <a:cubicBezTo>
                    <a:pt x="704" y="1183"/>
                    <a:pt x="704" y="1183"/>
                    <a:pt x="704" y="1183"/>
                  </a:cubicBezTo>
                  <a:cubicBezTo>
                    <a:pt x="707" y="1209"/>
                    <a:pt x="734" y="1224"/>
                    <a:pt x="753" y="1238"/>
                  </a:cubicBezTo>
                  <a:cubicBezTo>
                    <a:pt x="796" y="1269"/>
                    <a:pt x="821" y="1312"/>
                    <a:pt x="871" y="1334"/>
                  </a:cubicBezTo>
                  <a:cubicBezTo>
                    <a:pt x="921" y="1356"/>
                    <a:pt x="975" y="1374"/>
                    <a:pt x="1030" y="1384"/>
                  </a:cubicBezTo>
                  <a:cubicBezTo>
                    <a:pt x="1079" y="1393"/>
                    <a:pt x="1143" y="1388"/>
                    <a:pt x="1184" y="1421"/>
                  </a:cubicBezTo>
                  <a:cubicBezTo>
                    <a:pt x="1223" y="1453"/>
                    <a:pt x="1247" y="1484"/>
                    <a:pt x="1295" y="1503"/>
                  </a:cubicBezTo>
                  <a:cubicBezTo>
                    <a:pt x="1335" y="1518"/>
                    <a:pt x="1380" y="1527"/>
                    <a:pt x="1422" y="1539"/>
                  </a:cubicBezTo>
                  <a:cubicBezTo>
                    <a:pt x="1463" y="1552"/>
                    <a:pt x="1502" y="1574"/>
                    <a:pt x="1545" y="1579"/>
                  </a:cubicBezTo>
                  <a:cubicBezTo>
                    <a:pt x="1608" y="1586"/>
                    <a:pt x="1668" y="1566"/>
                    <a:pt x="1716" y="1526"/>
                  </a:cubicBezTo>
                  <a:cubicBezTo>
                    <a:pt x="1739" y="1506"/>
                    <a:pt x="1759" y="1483"/>
                    <a:pt x="1775" y="1458"/>
                  </a:cubicBezTo>
                  <a:cubicBezTo>
                    <a:pt x="1790" y="1436"/>
                    <a:pt x="1806" y="1413"/>
                    <a:pt x="1811" y="1387"/>
                  </a:cubicBezTo>
                  <a:cubicBezTo>
                    <a:pt x="1816" y="1367"/>
                    <a:pt x="1814" y="1341"/>
                    <a:pt x="1812" y="1320"/>
                  </a:cubicBezTo>
                  <a:cubicBezTo>
                    <a:pt x="1812" y="1312"/>
                    <a:pt x="1810" y="1304"/>
                    <a:pt x="1809" y="1295"/>
                  </a:cubicBezTo>
                  <a:close/>
                  <a:moveTo>
                    <a:pt x="1174" y="1487"/>
                  </a:moveTo>
                  <a:cubicBezTo>
                    <a:pt x="1173" y="1486"/>
                    <a:pt x="1173" y="1486"/>
                    <a:pt x="1173" y="1486"/>
                  </a:cubicBezTo>
                  <a:cubicBezTo>
                    <a:pt x="1149" y="1474"/>
                    <a:pt x="1132" y="1463"/>
                    <a:pt x="1105" y="1460"/>
                  </a:cubicBezTo>
                  <a:cubicBezTo>
                    <a:pt x="1086" y="1457"/>
                    <a:pt x="1058" y="1447"/>
                    <a:pt x="1044" y="1466"/>
                  </a:cubicBezTo>
                  <a:cubicBezTo>
                    <a:pt x="1035" y="1479"/>
                    <a:pt x="1028" y="1493"/>
                    <a:pt x="1021" y="1506"/>
                  </a:cubicBezTo>
                  <a:cubicBezTo>
                    <a:pt x="1009" y="1528"/>
                    <a:pt x="998" y="1552"/>
                    <a:pt x="984" y="1573"/>
                  </a:cubicBezTo>
                  <a:cubicBezTo>
                    <a:pt x="956" y="1616"/>
                    <a:pt x="925" y="1656"/>
                    <a:pt x="892" y="1695"/>
                  </a:cubicBezTo>
                  <a:cubicBezTo>
                    <a:pt x="866" y="1726"/>
                    <a:pt x="825" y="1756"/>
                    <a:pt x="809" y="1794"/>
                  </a:cubicBezTo>
                  <a:cubicBezTo>
                    <a:pt x="793" y="1830"/>
                    <a:pt x="802" y="1871"/>
                    <a:pt x="789" y="1907"/>
                  </a:cubicBezTo>
                  <a:cubicBezTo>
                    <a:pt x="776" y="1941"/>
                    <a:pt x="762" y="1975"/>
                    <a:pt x="752" y="2011"/>
                  </a:cubicBezTo>
                  <a:cubicBezTo>
                    <a:pt x="743" y="2043"/>
                    <a:pt x="720" y="2102"/>
                    <a:pt x="735" y="2135"/>
                  </a:cubicBezTo>
                  <a:cubicBezTo>
                    <a:pt x="746" y="2160"/>
                    <a:pt x="754" y="2153"/>
                    <a:pt x="778" y="2150"/>
                  </a:cubicBezTo>
                  <a:cubicBezTo>
                    <a:pt x="811" y="2145"/>
                    <a:pt x="847" y="2145"/>
                    <a:pt x="872" y="2170"/>
                  </a:cubicBezTo>
                  <a:cubicBezTo>
                    <a:pt x="880" y="2177"/>
                    <a:pt x="880" y="2177"/>
                    <a:pt x="880" y="2177"/>
                  </a:cubicBezTo>
                  <a:cubicBezTo>
                    <a:pt x="895" y="2209"/>
                    <a:pt x="926" y="2196"/>
                    <a:pt x="948" y="2148"/>
                  </a:cubicBezTo>
                  <a:cubicBezTo>
                    <a:pt x="948" y="2148"/>
                    <a:pt x="979" y="2082"/>
                    <a:pt x="1012" y="2005"/>
                  </a:cubicBezTo>
                  <a:cubicBezTo>
                    <a:pt x="1044" y="1930"/>
                    <a:pt x="1099" y="1861"/>
                    <a:pt x="1154" y="1801"/>
                  </a:cubicBezTo>
                  <a:cubicBezTo>
                    <a:pt x="1177" y="1776"/>
                    <a:pt x="1206" y="1761"/>
                    <a:pt x="1226" y="1733"/>
                  </a:cubicBezTo>
                  <a:cubicBezTo>
                    <a:pt x="1248" y="1702"/>
                    <a:pt x="1265" y="1664"/>
                    <a:pt x="1267" y="1625"/>
                  </a:cubicBezTo>
                  <a:cubicBezTo>
                    <a:pt x="1269" y="1596"/>
                    <a:pt x="1263" y="1564"/>
                    <a:pt x="1245" y="1541"/>
                  </a:cubicBezTo>
                  <a:cubicBezTo>
                    <a:pt x="1226" y="1515"/>
                    <a:pt x="1202" y="1501"/>
                    <a:pt x="1174" y="1487"/>
                  </a:cubicBezTo>
                  <a:close/>
                  <a:moveTo>
                    <a:pt x="797" y="1718"/>
                  </a:moveTo>
                  <a:cubicBezTo>
                    <a:pt x="838" y="1673"/>
                    <a:pt x="878" y="1628"/>
                    <a:pt x="919" y="1583"/>
                  </a:cubicBezTo>
                  <a:cubicBezTo>
                    <a:pt x="935" y="1566"/>
                    <a:pt x="962" y="1543"/>
                    <a:pt x="977" y="1520"/>
                  </a:cubicBezTo>
                  <a:cubicBezTo>
                    <a:pt x="981" y="1515"/>
                    <a:pt x="984" y="1510"/>
                    <a:pt x="986" y="1504"/>
                  </a:cubicBezTo>
                  <a:cubicBezTo>
                    <a:pt x="1012" y="1431"/>
                    <a:pt x="881" y="1406"/>
                    <a:pt x="831" y="1386"/>
                  </a:cubicBezTo>
                  <a:cubicBezTo>
                    <a:pt x="782" y="1366"/>
                    <a:pt x="699" y="1338"/>
                    <a:pt x="649" y="1322"/>
                  </a:cubicBezTo>
                  <a:cubicBezTo>
                    <a:pt x="649" y="1322"/>
                    <a:pt x="623" y="1314"/>
                    <a:pt x="584" y="1299"/>
                  </a:cubicBezTo>
                  <a:cubicBezTo>
                    <a:pt x="473" y="1257"/>
                    <a:pt x="194" y="1132"/>
                    <a:pt x="183" y="1346"/>
                  </a:cubicBezTo>
                  <a:cubicBezTo>
                    <a:pt x="180" y="1402"/>
                    <a:pt x="206" y="1458"/>
                    <a:pt x="222" y="1510"/>
                  </a:cubicBezTo>
                  <a:cubicBezTo>
                    <a:pt x="253" y="1611"/>
                    <a:pt x="320" y="1720"/>
                    <a:pt x="409" y="1779"/>
                  </a:cubicBezTo>
                  <a:cubicBezTo>
                    <a:pt x="458" y="1811"/>
                    <a:pt x="512" y="1813"/>
                    <a:pt x="569" y="1809"/>
                  </a:cubicBezTo>
                  <a:cubicBezTo>
                    <a:pt x="666" y="1800"/>
                    <a:pt x="729" y="1795"/>
                    <a:pt x="797" y="171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82287" tIns="41144" rIns="82287" bIns="4114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40" name="Group 39"/>
            <p:cNvGrpSpPr/>
            <p:nvPr/>
          </p:nvGrpSpPr>
          <p:grpSpPr>
            <a:xfrm>
              <a:off x="1289495" y="2508591"/>
              <a:ext cx="1055059" cy="677122"/>
              <a:chOff x="1342452" y="940002"/>
              <a:chExt cx="1243855" cy="798289"/>
            </a:xfrm>
            <a:solidFill>
              <a:srgbClr val="FFFFFF"/>
            </a:solidFill>
          </p:grpSpPr>
          <p:sp>
            <p:nvSpPr>
              <p:cNvPr id="43" name="Freeform 17"/>
              <p:cNvSpPr>
                <a:spLocks/>
              </p:cNvSpPr>
              <p:nvPr/>
            </p:nvSpPr>
            <p:spPr bwMode="auto">
              <a:xfrm flipH="1">
                <a:off x="1342452" y="1687800"/>
                <a:ext cx="1243855" cy="50491"/>
              </a:xfrm>
              <a:custGeom>
                <a:avLst/>
                <a:gdLst>
                  <a:gd name="T0" fmla="*/ 0 w 175"/>
                  <a:gd name="T1" fmla="*/ 0 h 7"/>
                  <a:gd name="T2" fmla="*/ 0 w 175"/>
                  <a:gd name="T3" fmla="*/ 1 h 7"/>
                  <a:gd name="T4" fmla="*/ 7 w 175"/>
                  <a:gd name="T5" fmla="*/ 7 h 7"/>
                  <a:gd name="T6" fmla="*/ 168 w 175"/>
                  <a:gd name="T7" fmla="*/ 7 h 7"/>
                  <a:gd name="T8" fmla="*/ 175 w 175"/>
                  <a:gd name="T9" fmla="*/ 1 h 7"/>
                  <a:gd name="T10" fmla="*/ 175 w 175"/>
                  <a:gd name="T11" fmla="*/ 0 h 7"/>
                  <a:gd name="T12" fmla="*/ 0 w 175"/>
                  <a:gd name="T13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5" h="7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4"/>
                      <a:pt x="3" y="7"/>
                      <a:pt x="7" y="7"/>
                    </a:cubicBezTo>
                    <a:cubicBezTo>
                      <a:pt x="168" y="7"/>
                      <a:pt x="168" y="7"/>
                      <a:pt x="168" y="7"/>
                    </a:cubicBezTo>
                    <a:cubicBezTo>
                      <a:pt x="172" y="7"/>
                      <a:pt x="175" y="4"/>
                      <a:pt x="175" y="1"/>
                    </a:cubicBezTo>
                    <a:cubicBezTo>
                      <a:pt x="175" y="0"/>
                      <a:pt x="175" y="0"/>
                      <a:pt x="175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3927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53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4" name="Freeform 43"/>
              <p:cNvSpPr>
                <a:spLocks noChangeArrowheads="1"/>
              </p:cNvSpPr>
              <p:nvPr/>
            </p:nvSpPr>
            <p:spPr bwMode="auto">
              <a:xfrm flipH="1">
                <a:off x="1447582" y="940002"/>
                <a:ext cx="1033592" cy="718348"/>
              </a:xfrm>
              <a:custGeom>
                <a:avLst/>
                <a:gdLst>
                  <a:gd name="connsiteX0" fmla="*/ 65525 w 1059462"/>
                  <a:gd name="connsiteY0" fmla="*/ 56659 h 736328"/>
                  <a:gd name="connsiteX1" fmla="*/ 65525 w 1059462"/>
                  <a:gd name="connsiteY1" fmla="*/ 680273 h 736328"/>
                  <a:gd name="connsiteX2" fmla="*/ 993938 w 1059462"/>
                  <a:gd name="connsiteY2" fmla="*/ 680273 h 736328"/>
                  <a:gd name="connsiteX3" fmla="*/ 993938 w 1059462"/>
                  <a:gd name="connsiteY3" fmla="*/ 56659 h 736328"/>
                  <a:gd name="connsiteX4" fmla="*/ 35300 w 1059462"/>
                  <a:gd name="connsiteY4" fmla="*/ 0 h 736328"/>
                  <a:gd name="connsiteX5" fmla="*/ 1024162 w 1059462"/>
                  <a:gd name="connsiteY5" fmla="*/ 0 h 736328"/>
                  <a:gd name="connsiteX6" fmla="*/ 1059462 w 1059462"/>
                  <a:gd name="connsiteY6" fmla="*/ 35300 h 736328"/>
                  <a:gd name="connsiteX7" fmla="*/ 1059462 w 1059462"/>
                  <a:gd name="connsiteY7" fmla="*/ 701028 h 736328"/>
                  <a:gd name="connsiteX8" fmla="*/ 1024162 w 1059462"/>
                  <a:gd name="connsiteY8" fmla="*/ 736328 h 736328"/>
                  <a:gd name="connsiteX9" fmla="*/ 35300 w 1059462"/>
                  <a:gd name="connsiteY9" fmla="*/ 736328 h 736328"/>
                  <a:gd name="connsiteX10" fmla="*/ 0 w 1059462"/>
                  <a:gd name="connsiteY10" fmla="*/ 701028 h 736328"/>
                  <a:gd name="connsiteX11" fmla="*/ 0 w 1059462"/>
                  <a:gd name="connsiteY11" fmla="*/ 35300 h 736328"/>
                  <a:gd name="connsiteX12" fmla="*/ 35300 w 1059462"/>
                  <a:gd name="connsiteY12" fmla="*/ 0 h 7363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059462" h="736328">
                    <a:moveTo>
                      <a:pt x="65525" y="56659"/>
                    </a:moveTo>
                    <a:lnTo>
                      <a:pt x="65525" y="680273"/>
                    </a:lnTo>
                    <a:lnTo>
                      <a:pt x="993938" y="680273"/>
                    </a:lnTo>
                    <a:lnTo>
                      <a:pt x="993938" y="56659"/>
                    </a:lnTo>
                    <a:close/>
                    <a:moveTo>
                      <a:pt x="35300" y="0"/>
                    </a:moveTo>
                    <a:lnTo>
                      <a:pt x="1024162" y="0"/>
                    </a:lnTo>
                    <a:cubicBezTo>
                      <a:pt x="1043658" y="0"/>
                      <a:pt x="1059462" y="15804"/>
                      <a:pt x="1059462" y="35300"/>
                    </a:cubicBezTo>
                    <a:lnTo>
                      <a:pt x="1059462" y="701028"/>
                    </a:lnTo>
                    <a:cubicBezTo>
                      <a:pt x="1059462" y="720524"/>
                      <a:pt x="1043658" y="736328"/>
                      <a:pt x="1024162" y="736328"/>
                    </a:cubicBezTo>
                    <a:lnTo>
                      <a:pt x="35300" y="736328"/>
                    </a:lnTo>
                    <a:cubicBezTo>
                      <a:pt x="15804" y="736328"/>
                      <a:pt x="0" y="720524"/>
                      <a:pt x="0" y="701028"/>
                    </a:cubicBezTo>
                    <a:lnTo>
                      <a:pt x="0" y="35300"/>
                    </a:lnTo>
                    <a:cubicBezTo>
                      <a:pt x="0" y="15804"/>
                      <a:pt x="15804" y="0"/>
                      <a:pt x="35300" y="0"/>
                    </a:cubicBezTo>
                    <a:close/>
                  </a:path>
                </a:pathLst>
              </a:custGeom>
              <a:grpFill/>
              <a:ln>
                <a:noFill/>
                <a:headEnd type="none" w="med" len="med"/>
                <a:tailEnd type="none" w="med" len="med"/>
              </a:ln>
              <a:effectLst/>
              <a:ex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3927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53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41" name="Freeform 5"/>
            <p:cNvSpPr>
              <a:spLocks noEditPoints="1"/>
            </p:cNvSpPr>
            <p:nvPr/>
          </p:nvSpPr>
          <p:spPr bwMode="auto">
            <a:xfrm flipH="1">
              <a:off x="2365318" y="2709962"/>
              <a:ext cx="303212" cy="581878"/>
            </a:xfrm>
            <a:custGeom>
              <a:avLst/>
              <a:gdLst>
                <a:gd name="T0" fmla="*/ 31 w 34"/>
                <a:gd name="T1" fmla="*/ 0 h 63"/>
                <a:gd name="T2" fmla="*/ 3 w 34"/>
                <a:gd name="T3" fmla="*/ 0 h 63"/>
                <a:gd name="T4" fmla="*/ 0 w 34"/>
                <a:gd name="T5" fmla="*/ 3 h 63"/>
                <a:gd name="T6" fmla="*/ 0 w 34"/>
                <a:gd name="T7" fmla="*/ 60 h 63"/>
                <a:gd name="T8" fmla="*/ 3 w 34"/>
                <a:gd name="T9" fmla="*/ 63 h 63"/>
                <a:gd name="T10" fmla="*/ 31 w 34"/>
                <a:gd name="T11" fmla="*/ 63 h 63"/>
                <a:gd name="T12" fmla="*/ 34 w 34"/>
                <a:gd name="T13" fmla="*/ 60 h 63"/>
                <a:gd name="T14" fmla="*/ 34 w 34"/>
                <a:gd name="T15" fmla="*/ 3 h 63"/>
                <a:gd name="T16" fmla="*/ 31 w 34"/>
                <a:gd name="T17" fmla="*/ 0 h 63"/>
                <a:gd name="T18" fmla="*/ 14 w 34"/>
                <a:gd name="T19" fmla="*/ 1 h 63"/>
                <a:gd name="T20" fmla="*/ 20 w 34"/>
                <a:gd name="T21" fmla="*/ 1 h 63"/>
                <a:gd name="T22" fmla="*/ 20 w 34"/>
                <a:gd name="T23" fmla="*/ 2 h 63"/>
                <a:gd name="T24" fmla="*/ 14 w 34"/>
                <a:gd name="T25" fmla="*/ 2 h 63"/>
                <a:gd name="T26" fmla="*/ 14 w 34"/>
                <a:gd name="T27" fmla="*/ 1 h 63"/>
                <a:gd name="T28" fmla="*/ 31 w 34"/>
                <a:gd name="T29" fmla="*/ 55 h 63"/>
                <a:gd name="T30" fmla="*/ 3 w 34"/>
                <a:gd name="T31" fmla="*/ 55 h 63"/>
                <a:gd name="T32" fmla="*/ 3 w 34"/>
                <a:gd name="T33" fmla="*/ 4 h 63"/>
                <a:gd name="T34" fmla="*/ 31 w 34"/>
                <a:gd name="T35" fmla="*/ 4 h 63"/>
                <a:gd name="T36" fmla="*/ 31 w 34"/>
                <a:gd name="T37" fmla="*/ 55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4" h="63">
                  <a:moveTo>
                    <a:pt x="31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1"/>
                    <a:pt x="1" y="63"/>
                    <a:pt x="3" y="63"/>
                  </a:cubicBezTo>
                  <a:cubicBezTo>
                    <a:pt x="31" y="63"/>
                    <a:pt x="31" y="63"/>
                    <a:pt x="31" y="63"/>
                  </a:cubicBezTo>
                  <a:cubicBezTo>
                    <a:pt x="33" y="63"/>
                    <a:pt x="34" y="61"/>
                    <a:pt x="34" y="60"/>
                  </a:cubicBezTo>
                  <a:cubicBezTo>
                    <a:pt x="34" y="3"/>
                    <a:pt x="34" y="3"/>
                    <a:pt x="34" y="3"/>
                  </a:cubicBezTo>
                  <a:cubicBezTo>
                    <a:pt x="34" y="1"/>
                    <a:pt x="33" y="0"/>
                    <a:pt x="31" y="0"/>
                  </a:cubicBezTo>
                  <a:close/>
                  <a:moveTo>
                    <a:pt x="14" y="1"/>
                  </a:moveTo>
                  <a:cubicBezTo>
                    <a:pt x="20" y="1"/>
                    <a:pt x="20" y="1"/>
                    <a:pt x="20" y="1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14" y="2"/>
                    <a:pt x="14" y="2"/>
                    <a:pt x="14" y="2"/>
                  </a:cubicBezTo>
                  <a:lnTo>
                    <a:pt x="14" y="1"/>
                  </a:lnTo>
                  <a:close/>
                  <a:moveTo>
                    <a:pt x="31" y="55"/>
                  </a:moveTo>
                  <a:cubicBezTo>
                    <a:pt x="3" y="55"/>
                    <a:pt x="3" y="55"/>
                    <a:pt x="3" y="55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1" y="4"/>
                    <a:pt x="31" y="4"/>
                    <a:pt x="31" y="4"/>
                  </a:cubicBezTo>
                  <a:lnTo>
                    <a:pt x="31" y="5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927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2" name="Freeform 15"/>
            <p:cNvSpPr>
              <a:spLocks noEditPoints="1"/>
            </p:cNvSpPr>
            <p:nvPr/>
          </p:nvSpPr>
          <p:spPr bwMode="black">
            <a:xfrm>
              <a:off x="2429600" y="2876341"/>
              <a:ext cx="175578" cy="155186"/>
            </a:xfrm>
            <a:custGeom>
              <a:avLst/>
              <a:gdLst>
                <a:gd name="T0" fmla="*/ 436 w 2416"/>
                <a:gd name="T1" fmla="*/ 708 h 2209"/>
                <a:gd name="T2" fmla="*/ 524 w 2416"/>
                <a:gd name="T3" fmla="*/ 768 h 2209"/>
                <a:gd name="T4" fmla="*/ 883 w 2416"/>
                <a:gd name="T5" fmla="*/ 698 h 2209"/>
                <a:gd name="T6" fmla="*/ 1293 w 2416"/>
                <a:gd name="T7" fmla="*/ 707 h 2209"/>
                <a:gd name="T8" fmla="*/ 1449 w 2416"/>
                <a:gd name="T9" fmla="*/ 702 h 2209"/>
                <a:gd name="T10" fmla="*/ 1429 w 2416"/>
                <a:gd name="T11" fmla="*/ 399 h 2209"/>
                <a:gd name="T12" fmla="*/ 1317 w 2416"/>
                <a:gd name="T13" fmla="*/ 124 h 2209"/>
                <a:gd name="T14" fmla="*/ 1101 w 2416"/>
                <a:gd name="T15" fmla="*/ 21 h 2209"/>
                <a:gd name="T16" fmla="*/ 536 w 2416"/>
                <a:gd name="T17" fmla="*/ 250 h 2209"/>
                <a:gd name="T18" fmla="*/ 353 w 2416"/>
                <a:gd name="T19" fmla="*/ 433 h 2209"/>
                <a:gd name="T20" fmla="*/ 387 w 2416"/>
                <a:gd name="T21" fmla="*/ 530 h 2209"/>
                <a:gd name="T22" fmla="*/ 450 w 2416"/>
                <a:gd name="T23" fmla="*/ 1207 h 2209"/>
                <a:gd name="T24" fmla="*/ 617 w 2416"/>
                <a:gd name="T25" fmla="*/ 1272 h 2209"/>
                <a:gd name="T26" fmla="*/ 689 w 2416"/>
                <a:gd name="T27" fmla="*/ 1270 h 2209"/>
                <a:gd name="T28" fmla="*/ 653 w 2416"/>
                <a:gd name="T29" fmla="*/ 1190 h 2209"/>
                <a:gd name="T30" fmla="*/ 626 w 2416"/>
                <a:gd name="T31" fmla="*/ 1126 h 2209"/>
                <a:gd name="T32" fmla="*/ 553 w 2416"/>
                <a:gd name="T33" fmla="*/ 1010 h 2209"/>
                <a:gd name="T34" fmla="*/ 386 w 2416"/>
                <a:gd name="T35" fmla="*/ 755 h 2209"/>
                <a:gd name="T36" fmla="*/ 209 w 2416"/>
                <a:gd name="T37" fmla="*/ 573 h 2209"/>
                <a:gd name="T38" fmla="*/ 48 w 2416"/>
                <a:gd name="T39" fmla="*/ 787 h 2209"/>
                <a:gd name="T40" fmla="*/ 121 w 2416"/>
                <a:gd name="T41" fmla="*/ 1190 h 2209"/>
                <a:gd name="T42" fmla="*/ 355 w 2416"/>
                <a:gd name="T43" fmla="*/ 1178 h 2209"/>
                <a:gd name="T44" fmla="*/ 2011 w 2416"/>
                <a:gd name="T45" fmla="*/ 189 h 2209"/>
                <a:gd name="T46" fmla="*/ 1470 w 2416"/>
                <a:gd name="T47" fmla="*/ 25 h 2209"/>
                <a:gd name="T48" fmla="*/ 1383 w 2416"/>
                <a:gd name="T49" fmla="*/ 196 h 2209"/>
                <a:gd name="T50" fmla="*/ 1533 w 2416"/>
                <a:gd name="T51" fmla="*/ 610 h 2209"/>
                <a:gd name="T52" fmla="*/ 1588 w 2416"/>
                <a:gd name="T53" fmla="*/ 803 h 2209"/>
                <a:gd name="T54" fmla="*/ 1722 w 2416"/>
                <a:gd name="T55" fmla="*/ 938 h 2209"/>
                <a:gd name="T56" fmla="*/ 1907 w 2416"/>
                <a:gd name="T57" fmla="*/ 1240 h 2209"/>
                <a:gd name="T58" fmla="*/ 2277 w 2416"/>
                <a:gd name="T59" fmla="*/ 1135 h 2209"/>
                <a:gd name="T60" fmla="*/ 2323 w 2416"/>
                <a:gd name="T61" fmla="*/ 506 h 2209"/>
                <a:gd name="T62" fmla="*/ 1781 w 2416"/>
                <a:gd name="T63" fmla="*/ 1200 h 2209"/>
                <a:gd name="T64" fmla="*/ 1773 w 2416"/>
                <a:gd name="T65" fmla="*/ 1172 h 2209"/>
                <a:gd name="T66" fmla="*/ 1585 w 2416"/>
                <a:gd name="T67" fmla="*/ 862 h 2209"/>
                <a:gd name="T68" fmla="*/ 1317 w 2416"/>
                <a:gd name="T69" fmla="*/ 747 h 2209"/>
                <a:gd name="T70" fmla="*/ 907 w 2416"/>
                <a:gd name="T71" fmla="*/ 739 h 2209"/>
                <a:gd name="T72" fmla="*/ 489 w 2416"/>
                <a:gd name="T73" fmla="*/ 831 h 2209"/>
                <a:gd name="T74" fmla="*/ 627 w 2416"/>
                <a:gd name="T75" fmla="*/ 1004 h 2209"/>
                <a:gd name="T76" fmla="*/ 704 w 2416"/>
                <a:gd name="T77" fmla="*/ 1182 h 2209"/>
                <a:gd name="T78" fmla="*/ 704 w 2416"/>
                <a:gd name="T79" fmla="*/ 1183 h 2209"/>
                <a:gd name="T80" fmla="*/ 871 w 2416"/>
                <a:gd name="T81" fmla="*/ 1334 h 2209"/>
                <a:gd name="T82" fmla="*/ 1184 w 2416"/>
                <a:gd name="T83" fmla="*/ 1421 h 2209"/>
                <a:gd name="T84" fmla="*/ 1422 w 2416"/>
                <a:gd name="T85" fmla="*/ 1539 h 2209"/>
                <a:gd name="T86" fmla="*/ 1716 w 2416"/>
                <a:gd name="T87" fmla="*/ 1526 h 2209"/>
                <a:gd name="T88" fmla="*/ 1811 w 2416"/>
                <a:gd name="T89" fmla="*/ 1387 h 2209"/>
                <a:gd name="T90" fmla="*/ 1809 w 2416"/>
                <a:gd name="T91" fmla="*/ 1295 h 2209"/>
                <a:gd name="T92" fmla="*/ 1173 w 2416"/>
                <a:gd name="T93" fmla="*/ 1486 h 2209"/>
                <a:gd name="T94" fmla="*/ 1044 w 2416"/>
                <a:gd name="T95" fmla="*/ 1466 h 2209"/>
                <a:gd name="T96" fmla="*/ 984 w 2416"/>
                <a:gd name="T97" fmla="*/ 1573 h 2209"/>
                <a:gd name="T98" fmla="*/ 809 w 2416"/>
                <a:gd name="T99" fmla="*/ 1794 h 2209"/>
                <a:gd name="T100" fmla="*/ 752 w 2416"/>
                <a:gd name="T101" fmla="*/ 2011 h 2209"/>
                <a:gd name="T102" fmla="*/ 778 w 2416"/>
                <a:gd name="T103" fmla="*/ 2150 h 2209"/>
                <a:gd name="T104" fmla="*/ 880 w 2416"/>
                <a:gd name="T105" fmla="*/ 2177 h 2209"/>
                <a:gd name="T106" fmla="*/ 1012 w 2416"/>
                <a:gd name="T107" fmla="*/ 2005 h 2209"/>
                <a:gd name="T108" fmla="*/ 1226 w 2416"/>
                <a:gd name="T109" fmla="*/ 1733 h 2209"/>
                <a:gd name="T110" fmla="*/ 1245 w 2416"/>
                <a:gd name="T111" fmla="*/ 1541 h 2209"/>
                <a:gd name="T112" fmla="*/ 797 w 2416"/>
                <a:gd name="T113" fmla="*/ 1718 h 2209"/>
                <a:gd name="T114" fmla="*/ 977 w 2416"/>
                <a:gd name="T115" fmla="*/ 1520 h 2209"/>
                <a:gd name="T116" fmla="*/ 831 w 2416"/>
                <a:gd name="T117" fmla="*/ 1386 h 2209"/>
                <a:gd name="T118" fmla="*/ 584 w 2416"/>
                <a:gd name="T119" fmla="*/ 1299 h 2209"/>
                <a:gd name="T120" fmla="*/ 222 w 2416"/>
                <a:gd name="T121" fmla="*/ 1510 h 2209"/>
                <a:gd name="T122" fmla="*/ 569 w 2416"/>
                <a:gd name="T123" fmla="*/ 1809 h 2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416" h="2209">
                  <a:moveTo>
                    <a:pt x="387" y="530"/>
                  </a:moveTo>
                  <a:cubicBezTo>
                    <a:pt x="412" y="587"/>
                    <a:pt x="412" y="651"/>
                    <a:pt x="436" y="708"/>
                  </a:cubicBezTo>
                  <a:cubicBezTo>
                    <a:pt x="445" y="729"/>
                    <a:pt x="445" y="729"/>
                    <a:pt x="445" y="729"/>
                  </a:cubicBezTo>
                  <a:cubicBezTo>
                    <a:pt x="454" y="752"/>
                    <a:pt x="490" y="770"/>
                    <a:pt x="524" y="768"/>
                  </a:cubicBezTo>
                  <a:cubicBezTo>
                    <a:pt x="524" y="768"/>
                    <a:pt x="524" y="768"/>
                    <a:pt x="553" y="767"/>
                  </a:cubicBezTo>
                  <a:cubicBezTo>
                    <a:pt x="666" y="760"/>
                    <a:pt x="772" y="718"/>
                    <a:pt x="883" y="698"/>
                  </a:cubicBezTo>
                  <a:cubicBezTo>
                    <a:pt x="954" y="685"/>
                    <a:pt x="1003" y="722"/>
                    <a:pt x="1070" y="733"/>
                  </a:cubicBezTo>
                  <a:cubicBezTo>
                    <a:pt x="1146" y="746"/>
                    <a:pt x="1215" y="702"/>
                    <a:pt x="1293" y="707"/>
                  </a:cubicBezTo>
                  <a:cubicBezTo>
                    <a:pt x="1348" y="710"/>
                    <a:pt x="1362" y="715"/>
                    <a:pt x="1362" y="715"/>
                  </a:cubicBezTo>
                  <a:cubicBezTo>
                    <a:pt x="1391" y="726"/>
                    <a:pt x="1424" y="722"/>
                    <a:pt x="1449" y="702"/>
                  </a:cubicBezTo>
                  <a:cubicBezTo>
                    <a:pt x="1478" y="678"/>
                    <a:pt x="1478" y="646"/>
                    <a:pt x="1477" y="611"/>
                  </a:cubicBezTo>
                  <a:cubicBezTo>
                    <a:pt x="1474" y="540"/>
                    <a:pt x="1468" y="462"/>
                    <a:pt x="1429" y="399"/>
                  </a:cubicBezTo>
                  <a:cubicBezTo>
                    <a:pt x="1401" y="353"/>
                    <a:pt x="1374" y="306"/>
                    <a:pt x="1351" y="256"/>
                  </a:cubicBezTo>
                  <a:cubicBezTo>
                    <a:pt x="1332" y="215"/>
                    <a:pt x="1322" y="170"/>
                    <a:pt x="1317" y="124"/>
                  </a:cubicBezTo>
                  <a:cubicBezTo>
                    <a:pt x="1312" y="92"/>
                    <a:pt x="1317" y="40"/>
                    <a:pt x="1281" y="23"/>
                  </a:cubicBezTo>
                  <a:cubicBezTo>
                    <a:pt x="1229" y="0"/>
                    <a:pt x="1155" y="13"/>
                    <a:pt x="1101" y="21"/>
                  </a:cubicBezTo>
                  <a:cubicBezTo>
                    <a:pt x="972" y="38"/>
                    <a:pt x="844" y="76"/>
                    <a:pt x="727" y="134"/>
                  </a:cubicBezTo>
                  <a:cubicBezTo>
                    <a:pt x="660" y="167"/>
                    <a:pt x="596" y="206"/>
                    <a:pt x="536" y="250"/>
                  </a:cubicBezTo>
                  <a:cubicBezTo>
                    <a:pt x="488" y="285"/>
                    <a:pt x="440" y="319"/>
                    <a:pt x="399" y="362"/>
                  </a:cubicBezTo>
                  <a:cubicBezTo>
                    <a:pt x="380" y="382"/>
                    <a:pt x="359" y="405"/>
                    <a:pt x="353" y="433"/>
                  </a:cubicBezTo>
                  <a:cubicBezTo>
                    <a:pt x="346" y="467"/>
                    <a:pt x="367" y="492"/>
                    <a:pt x="381" y="520"/>
                  </a:cubicBezTo>
                  <a:cubicBezTo>
                    <a:pt x="383" y="523"/>
                    <a:pt x="385" y="527"/>
                    <a:pt x="387" y="530"/>
                  </a:cubicBezTo>
                  <a:close/>
                  <a:moveTo>
                    <a:pt x="355" y="1178"/>
                  </a:moveTo>
                  <a:cubicBezTo>
                    <a:pt x="385" y="1181"/>
                    <a:pt x="417" y="1193"/>
                    <a:pt x="450" y="1207"/>
                  </a:cubicBezTo>
                  <a:cubicBezTo>
                    <a:pt x="487" y="1223"/>
                    <a:pt x="524" y="1242"/>
                    <a:pt x="558" y="1255"/>
                  </a:cubicBezTo>
                  <a:cubicBezTo>
                    <a:pt x="577" y="1263"/>
                    <a:pt x="598" y="1267"/>
                    <a:pt x="617" y="1272"/>
                  </a:cubicBezTo>
                  <a:cubicBezTo>
                    <a:pt x="635" y="1276"/>
                    <a:pt x="647" y="1281"/>
                    <a:pt x="665" y="1278"/>
                  </a:cubicBezTo>
                  <a:cubicBezTo>
                    <a:pt x="673" y="1276"/>
                    <a:pt x="684" y="1277"/>
                    <a:pt x="689" y="1270"/>
                  </a:cubicBezTo>
                  <a:cubicBezTo>
                    <a:pt x="701" y="1256"/>
                    <a:pt x="690" y="1228"/>
                    <a:pt x="680" y="1218"/>
                  </a:cubicBezTo>
                  <a:cubicBezTo>
                    <a:pt x="670" y="1209"/>
                    <a:pt x="661" y="1200"/>
                    <a:pt x="653" y="1190"/>
                  </a:cubicBezTo>
                  <a:cubicBezTo>
                    <a:pt x="648" y="1184"/>
                    <a:pt x="643" y="1177"/>
                    <a:pt x="640" y="1169"/>
                  </a:cubicBezTo>
                  <a:cubicBezTo>
                    <a:pt x="634" y="1156"/>
                    <a:pt x="627" y="1141"/>
                    <a:pt x="626" y="1126"/>
                  </a:cubicBezTo>
                  <a:cubicBezTo>
                    <a:pt x="625" y="1110"/>
                    <a:pt x="624" y="1097"/>
                    <a:pt x="619" y="1082"/>
                  </a:cubicBezTo>
                  <a:cubicBezTo>
                    <a:pt x="607" y="1051"/>
                    <a:pt x="583" y="1023"/>
                    <a:pt x="553" y="1010"/>
                  </a:cubicBezTo>
                  <a:cubicBezTo>
                    <a:pt x="553" y="1010"/>
                    <a:pt x="521" y="997"/>
                    <a:pt x="479" y="944"/>
                  </a:cubicBezTo>
                  <a:cubicBezTo>
                    <a:pt x="450" y="907"/>
                    <a:pt x="395" y="775"/>
                    <a:pt x="386" y="755"/>
                  </a:cubicBezTo>
                  <a:cubicBezTo>
                    <a:pt x="364" y="704"/>
                    <a:pt x="374" y="643"/>
                    <a:pt x="356" y="592"/>
                  </a:cubicBezTo>
                  <a:cubicBezTo>
                    <a:pt x="333" y="526"/>
                    <a:pt x="256" y="534"/>
                    <a:pt x="209" y="573"/>
                  </a:cubicBezTo>
                  <a:cubicBezTo>
                    <a:pt x="209" y="573"/>
                    <a:pt x="194" y="586"/>
                    <a:pt x="138" y="637"/>
                  </a:cubicBezTo>
                  <a:cubicBezTo>
                    <a:pt x="94" y="677"/>
                    <a:pt x="73" y="735"/>
                    <a:pt x="48" y="787"/>
                  </a:cubicBezTo>
                  <a:cubicBezTo>
                    <a:pt x="6" y="879"/>
                    <a:pt x="0" y="959"/>
                    <a:pt x="1" y="1058"/>
                  </a:cubicBezTo>
                  <a:cubicBezTo>
                    <a:pt x="2" y="1136"/>
                    <a:pt x="54" y="1160"/>
                    <a:pt x="121" y="1190"/>
                  </a:cubicBezTo>
                  <a:cubicBezTo>
                    <a:pt x="121" y="1190"/>
                    <a:pt x="132" y="1194"/>
                    <a:pt x="176" y="1197"/>
                  </a:cubicBezTo>
                  <a:cubicBezTo>
                    <a:pt x="235" y="1201"/>
                    <a:pt x="297" y="1172"/>
                    <a:pt x="355" y="1178"/>
                  </a:cubicBezTo>
                  <a:close/>
                  <a:moveTo>
                    <a:pt x="2323" y="506"/>
                  </a:moveTo>
                  <a:cubicBezTo>
                    <a:pt x="2249" y="371"/>
                    <a:pt x="2134" y="255"/>
                    <a:pt x="2011" y="189"/>
                  </a:cubicBezTo>
                  <a:cubicBezTo>
                    <a:pt x="1900" y="130"/>
                    <a:pt x="1747" y="56"/>
                    <a:pt x="1622" y="40"/>
                  </a:cubicBezTo>
                  <a:cubicBezTo>
                    <a:pt x="1540" y="30"/>
                    <a:pt x="1470" y="25"/>
                    <a:pt x="1470" y="25"/>
                  </a:cubicBezTo>
                  <a:cubicBezTo>
                    <a:pt x="1417" y="21"/>
                    <a:pt x="1369" y="61"/>
                    <a:pt x="1364" y="114"/>
                  </a:cubicBezTo>
                  <a:cubicBezTo>
                    <a:pt x="1364" y="114"/>
                    <a:pt x="1362" y="137"/>
                    <a:pt x="1383" y="196"/>
                  </a:cubicBezTo>
                  <a:cubicBezTo>
                    <a:pt x="1409" y="267"/>
                    <a:pt x="1445" y="333"/>
                    <a:pt x="1485" y="398"/>
                  </a:cubicBezTo>
                  <a:cubicBezTo>
                    <a:pt x="1524" y="460"/>
                    <a:pt x="1530" y="538"/>
                    <a:pt x="1533" y="610"/>
                  </a:cubicBezTo>
                  <a:cubicBezTo>
                    <a:pt x="1535" y="657"/>
                    <a:pt x="1535" y="657"/>
                    <a:pt x="1535" y="657"/>
                  </a:cubicBezTo>
                  <a:cubicBezTo>
                    <a:pt x="1520" y="707"/>
                    <a:pt x="1544" y="773"/>
                    <a:pt x="1588" y="803"/>
                  </a:cubicBezTo>
                  <a:cubicBezTo>
                    <a:pt x="1588" y="803"/>
                    <a:pt x="1613" y="820"/>
                    <a:pt x="1644" y="848"/>
                  </a:cubicBezTo>
                  <a:cubicBezTo>
                    <a:pt x="1669" y="872"/>
                    <a:pt x="1698" y="902"/>
                    <a:pt x="1722" y="938"/>
                  </a:cubicBezTo>
                  <a:cubicBezTo>
                    <a:pt x="1755" y="989"/>
                    <a:pt x="1775" y="1050"/>
                    <a:pt x="1797" y="1107"/>
                  </a:cubicBezTo>
                  <a:cubicBezTo>
                    <a:pt x="1822" y="1173"/>
                    <a:pt x="1827" y="1230"/>
                    <a:pt x="1907" y="1240"/>
                  </a:cubicBezTo>
                  <a:cubicBezTo>
                    <a:pt x="1980" y="1250"/>
                    <a:pt x="2041" y="1287"/>
                    <a:pt x="2115" y="1256"/>
                  </a:cubicBezTo>
                  <a:cubicBezTo>
                    <a:pt x="2175" y="1230"/>
                    <a:pt x="2231" y="1180"/>
                    <a:pt x="2277" y="1135"/>
                  </a:cubicBezTo>
                  <a:cubicBezTo>
                    <a:pt x="2362" y="1050"/>
                    <a:pt x="2402" y="950"/>
                    <a:pt x="2409" y="847"/>
                  </a:cubicBezTo>
                  <a:cubicBezTo>
                    <a:pt x="2416" y="732"/>
                    <a:pt x="2383" y="613"/>
                    <a:pt x="2323" y="506"/>
                  </a:cubicBezTo>
                  <a:close/>
                  <a:moveTo>
                    <a:pt x="1809" y="1295"/>
                  </a:moveTo>
                  <a:cubicBezTo>
                    <a:pt x="1803" y="1263"/>
                    <a:pt x="1789" y="1231"/>
                    <a:pt x="1781" y="1200"/>
                  </a:cubicBezTo>
                  <a:cubicBezTo>
                    <a:pt x="1781" y="1200"/>
                    <a:pt x="1781" y="1200"/>
                    <a:pt x="1774" y="1177"/>
                  </a:cubicBezTo>
                  <a:cubicBezTo>
                    <a:pt x="1774" y="1176"/>
                    <a:pt x="1773" y="1174"/>
                    <a:pt x="1773" y="1172"/>
                  </a:cubicBezTo>
                  <a:cubicBezTo>
                    <a:pt x="1752" y="1100"/>
                    <a:pt x="1731" y="1044"/>
                    <a:pt x="1689" y="980"/>
                  </a:cubicBezTo>
                  <a:cubicBezTo>
                    <a:pt x="1661" y="936"/>
                    <a:pt x="1625" y="896"/>
                    <a:pt x="1585" y="862"/>
                  </a:cubicBezTo>
                  <a:cubicBezTo>
                    <a:pt x="1552" y="833"/>
                    <a:pt x="1515" y="809"/>
                    <a:pt x="1476" y="790"/>
                  </a:cubicBezTo>
                  <a:cubicBezTo>
                    <a:pt x="1426" y="766"/>
                    <a:pt x="1372" y="751"/>
                    <a:pt x="1317" y="747"/>
                  </a:cubicBezTo>
                  <a:cubicBezTo>
                    <a:pt x="1239" y="743"/>
                    <a:pt x="1170" y="787"/>
                    <a:pt x="1094" y="774"/>
                  </a:cubicBezTo>
                  <a:cubicBezTo>
                    <a:pt x="1027" y="762"/>
                    <a:pt x="978" y="726"/>
                    <a:pt x="907" y="739"/>
                  </a:cubicBezTo>
                  <a:cubicBezTo>
                    <a:pt x="796" y="758"/>
                    <a:pt x="690" y="801"/>
                    <a:pt x="577" y="807"/>
                  </a:cubicBezTo>
                  <a:cubicBezTo>
                    <a:pt x="548" y="809"/>
                    <a:pt x="488" y="788"/>
                    <a:pt x="489" y="831"/>
                  </a:cubicBezTo>
                  <a:cubicBezTo>
                    <a:pt x="489" y="859"/>
                    <a:pt x="535" y="915"/>
                    <a:pt x="553" y="938"/>
                  </a:cubicBezTo>
                  <a:cubicBezTo>
                    <a:pt x="595" y="991"/>
                    <a:pt x="627" y="1004"/>
                    <a:pt x="627" y="1004"/>
                  </a:cubicBezTo>
                  <a:cubicBezTo>
                    <a:pt x="676" y="1025"/>
                    <a:pt x="709" y="1085"/>
                    <a:pt x="700" y="1137"/>
                  </a:cubicBezTo>
                  <a:cubicBezTo>
                    <a:pt x="700" y="1137"/>
                    <a:pt x="699" y="1143"/>
                    <a:pt x="704" y="1182"/>
                  </a:cubicBezTo>
                  <a:cubicBezTo>
                    <a:pt x="704" y="1182"/>
                    <a:pt x="704" y="1183"/>
                    <a:pt x="704" y="1183"/>
                  </a:cubicBezTo>
                  <a:cubicBezTo>
                    <a:pt x="704" y="1183"/>
                    <a:pt x="704" y="1183"/>
                    <a:pt x="704" y="1183"/>
                  </a:cubicBezTo>
                  <a:cubicBezTo>
                    <a:pt x="707" y="1209"/>
                    <a:pt x="734" y="1224"/>
                    <a:pt x="753" y="1238"/>
                  </a:cubicBezTo>
                  <a:cubicBezTo>
                    <a:pt x="796" y="1269"/>
                    <a:pt x="821" y="1312"/>
                    <a:pt x="871" y="1334"/>
                  </a:cubicBezTo>
                  <a:cubicBezTo>
                    <a:pt x="921" y="1356"/>
                    <a:pt x="975" y="1374"/>
                    <a:pt x="1030" y="1384"/>
                  </a:cubicBezTo>
                  <a:cubicBezTo>
                    <a:pt x="1079" y="1393"/>
                    <a:pt x="1143" y="1388"/>
                    <a:pt x="1184" y="1421"/>
                  </a:cubicBezTo>
                  <a:cubicBezTo>
                    <a:pt x="1223" y="1453"/>
                    <a:pt x="1247" y="1484"/>
                    <a:pt x="1295" y="1503"/>
                  </a:cubicBezTo>
                  <a:cubicBezTo>
                    <a:pt x="1335" y="1518"/>
                    <a:pt x="1380" y="1527"/>
                    <a:pt x="1422" y="1539"/>
                  </a:cubicBezTo>
                  <a:cubicBezTo>
                    <a:pt x="1463" y="1552"/>
                    <a:pt x="1502" y="1574"/>
                    <a:pt x="1545" y="1579"/>
                  </a:cubicBezTo>
                  <a:cubicBezTo>
                    <a:pt x="1608" y="1586"/>
                    <a:pt x="1668" y="1566"/>
                    <a:pt x="1716" y="1526"/>
                  </a:cubicBezTo>
                  <a:cubicBezTo>
                    <a:pt x="1739" y="1506"/>
                    <a:pt x="1759" y="1483"/>
                    <a:pt x="1775" y="1458"/>
                  </a:cubicBezTo>
                  <a:cubicBezTo>
                    <a:pt x="1790" y="1436"/>
                    <a:pt x="1806" y="1413"/>
                    <a:pt x="1811" y="1387"/>
                  </a:cubicBezTo>
                  <a:cubicBezTo>
                    <a:pt x="1816" y="1367"/>
                    <a:pt x="1814" y="1341"/>
                    <a:pt x="1812" y="1320"/>
                  </a:cubicBezTo>
                  <a:cubicBezTo>
                    <a:pt x="1812" y="1312"/>
                    <a:pt x="1810" y="1304"/>
                    <a:pt x="1809" y="1295"/>
                  </a:cubicBezTo>
                  <a:close/>
                  <a:moveTo>
                    <a:pt x="1174" y="1487"/>
                  </a:moveTo>
                  <a:cubicBezTo>
                    <a:pt x="1173" y="1486"/>
                    <a:pt x="1173" y="1486"/>
                    <a:pt x="1173" y="1486"/>
                  </a:cubicBezTo>
                  <a:cubicBezTo>
                    <a:pt x="1149" y="1474"/>
                    <a:pt x="1132" y="1463"/>
                    <a:pt x="1105" y="1460"/>
                  </a:cubicBezTo>
                  <a:cubicBezTo>
                    <a:pt x="1086" y="1457"/>
                    <a:pt x="1058" y="1447"/>
                    <a:pt x="1044" y="1466"/>
                  </a:cubicBezTo>
                  <a:cubicBezTo>
                    <a:pt x="1035" y="1479"/>
                    <a:pt x="1028" y="1493"/>
                    <a:pt x="1021" y="1506"/>
                  </a:cubicBezTo>
                  <a:cubicBezTo>
                    <a:pt x="1009" y="1528"/>
                    <a:pt x="998" y="1552"/>
                    <a:pt x="984" y="1573"/>
                  </a:cubicBezTo>
                  <a:cubicBezTo>
                    <a:pt x="956" y="1616"/>
                    <a:pt x="925" y="1656"/>
                    <a:pt x="892" y="1695"/>
                  </a:cubicBezTo>
                  <a:cubicBezTo>
                    <a:pt x="866" y="1726"/>
                    <a:pt x="825" y="1756"/>
                    <a:pt x="809" y="1794"/>
                  </a:cubicBezTo>
                  <a:cubicBezTo>
                    <a:pt x="793" y="1830"/>
                    <a:pt x="802" y="1871"/>
                    <a:pt x="789" y="1907"/>
                  </a:cubicBezTo>
                  <a:cubicBezTo>
                    <a:pt x="776" y="1941"/>
                    <a:pt x="762" y="1975"/>
                    <a:pt x="752" y="2011"/>
                  </a:cubicBezTo>
                  <a:cubicBezTo>
                    <a:pt x="743" y="2043"/>
                    <a:pt x="720" y="2102"/>
                    <a:pt x="735" y="2135"/>
                  </a:cubicBezTo>
                  <a:cubicBezTo>
                    <a:pt x="746" y="2160"/>
                    <a:pt x="754" y="2153"/>
                    <a:pt x="778" y="2150"/>
                  </a:cubicBezTo>
                  <a:cubicBezTo>
                    <a:pt x="811" y="2145"/>
                    <a:pt x="847" y="2145"/>
                    <a:pt x="872" y="2170"/>
                  </a:cubicBezTo>
                  <a:cubicBezTo>
                    <a:pt x="880" y="2177"/>
                    <a:pt x="880" y="2177"/>
                    <a:pt x="880" y="2177"/>
                  </a:cubicBezTo>
                  <a:cubicBezTo>
                    <a:pt x="895" y="2209"/>
                    <a:pt x="926" y="2196"/>
                    <a:pt x="948" y="2148"/>
                  </a:cubicBezTo>
                  <a:cubicBezTo>
                    <a:pt x="948" y="2148"/>
                    <a:pt x="979" y="2082"/>
                    <a:pt x="1012" y="2005"/>
                  </a:cubicBezTo>
                  <a:cubicBezTo>
                    <a:pt x="1044" y="1930"/>
                    <a:pt x="1099" y="1861"/>
                    <a:pt x="1154" y="1801"/>
                  </a:cubicBezTo>
                  <a:cubicBezTo>
                    <a:pt x="1177" y="1776"/>
                    <a:pt x="1206" y="1761"/>
                    <a:pt x="1226" y="1733"/>
                  </a:cubicBezTo>
                  <a:cubicBezTo>
                    <a:pt x="1248" y="1702"/>
                    <a:pt x="1265" y="1664"/>
                    <a:pt x="1267" y="1625"/>
                  </a:cubicBezTo>
                  <a:cubicBezTo>
                    <a:pt x="1269" y="1596"/>
                    <a:pt x="1263" y="1564"/>
                    <a:pt x="1245" y="1541"/>
                  </a:cubicBezTo>
                  <a:cubicBezTo>
                    <a:pt x="1226" y="1515"/>
                    <a:pt x="1202" y="1501"/>
                    <a:pt x="1174" y="1487"/>
                  </a:cubicBezTo>
                  <a:close/>
                  <a:moveTo>
                    <a:pt x="797" y="1718"/>
                  </a:moveTo>
                  <a:cubicBezTo>
                    <a:pt x="838" y="1673"/>
                    <a:pt x="878" y="1628"/>
                    <a:pt x="919" y="1583"/>
                  </a:cubicBezTo>
                  <a:cubicBezTo>
                    <a:pt x="935" y="1566"/>
                    <a:pt x="962" y="1543"/>
                    <a:pt x="977" y="1520"/>
                  </a:cubicBezTo>
                  <a:cubicBezTo>
                    <a:pt x="981" y="1515"/>
                    <a:pt x="984" y="1510"/>
                    <a:pt x="986" y="1504"/>
                  </a:cubicBezTo>
                  <a:cubicBezTo>
                    <a:pt x="1012" y="1431"/>
                    <a:pt x="881" y="1406"/>
                    <a:pt x="831" y="1386"/>
                  </a:cubicBezTo>
                  <a:cubicBezTo>
                    <a:pt x="782" y="1366"/>
                    <a:pt x="699" y="1338"/>
                    <a:pt x="649" y="1322"/>
                  </a:cubicBezTo>
                  <a:cubicBezTo>
                    <a:pt x="649" y="1322"/>
                    <a:pt x="623" y="1314"/>
                    <a:pt x="584" y="1299"/>
                  </a:cubicBezTo>
                  <a:cubicBezTo>
                    <a:pt x="473" y="1257"/>
                    <a:pt x="194" y="1132"/>
                    <a:pt x="183" y="1346"/>
                  </a:cubicBezTo>
                  <a:cubicBezTo>
                    <a:pt x="180" y="1402"/>
                    <a:pt x="206" y="1458"/>
                    <a:pt x="222" y="1510"/>
                  </a:cubicBezTo>
                  <a:cubicBezTo>
                    <a:pt x="253" y="1611"/>
                    <a:pt x="320" y="1720"/>
                    <a:pt x="409" y="1779"/>
                  </a:cubicBezTo>
                  <a:cubicBezTo>
                    <a:pt x="458" y="1811"/>
                    <a:pt x="512" y="1813"/>
                    <a:pt x="569" y="1809"/>
                  </a:cubicBezTo>
                  <a:cubicBezTo>
                    <a:pt x="666" y="1800"/>
                    <a:pt x="729" y="1795"/>
                    <a:pt x="797" y="171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82287" tIns="41144" rIns="82287" bIns="4114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45" name="Rectangle 44"/>
          <p:cNvSpPr/>
          <p:nvPr/>
        </p:nvSpPr>
        <p:spPr bwMode="auto">
          <a:xfrm>
            <a:off x="6877136" y="1304274"/>
            <a:ext cx="3617938" cy="2441615"/>
          </a:xfrm>
          <a:prstGeom prst="rect">
            <a:avLst/>
          </a:prstGeom>
          <a:solidFill>
            <a:srgbClr val="00958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29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6874012" y="1294305"/>
            <a:ext cx="3621062" cy="921090"/>
          </a:xfrm>
          <a:prstGeom prst="rect">
            <a:avLst/>
          </a:prstGeom>
          <a:noFill/>
        </p:spPr>
        <p:txBody>
          <a:bodyPr wrap="square" lIns="89224" tIns="44611" rIns="89224" bIns="44611" anchor="b">
            <a:spAutoFit/>
          </a:bodyPr>
          <a:lstStyle/>
          <a:p>
            <a:pPr marL="0" marR="0" lvl="0" indent="0" algn="ctr" defTabSz="909375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0" cap="none" spc="-7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Trusted by industry-leading experiences</a:t>
            </a:r>
          </a:p>
        </p:txBody>
      </p:sp>
      <p:sp>
        <p:nvSpPr>
          <p:cNvPr id="47" name="Freeform 15"/>
          <p:cNvSpPr>
            <a:spLocks noEditPoints="1"/>
          </p:cNvSpPr>
          <p:nvPr/>
        </p:nvSpPr>
        <p:spPr bwMode="black">
          <a:xfrm>
            <a:off x="7794912" y="2512336"/>
            <a:ext cx="796773" cy="798516"/>
          </a:xfrm>
          <a:custGeom>
            <a:avLst/>
            <a:gdLst>
              <a:gd name="T0" fmla="*/ 455 w 708"/>
              <a:gd name="T1" fmla="*/ 121 h 709"/>
              <a:gd name="T2" fmla="*/ 392 w 708"/>
              <a:gd name="T3" fmla="*/ 121 h 709"/>
              <a:gd name="T4" fmla="*/ 392 w 708"/>
              <a:gd name="T5" fmla="*/ 206 h 709"/>
              <a:gd name="T6" fmla="*/ 316 w 708"/>
              <a:gd name="T7" fmla="*/ 206 h 709"/>
              <a:gd name="T8" fmla="*/ 316 w 708"/>
              <a:gd name="T9" fmla="*/ 121 h 709"/>
              <a:gd name="T10" fmla="*/ 250 w 708"/>
              <a:gd name="T11" fmla="*/ 121 h 709"/>
              <a:gd name="T12" fmla="*/ 354 w 708"/>
              <a:gd name="T13" fmla="*/ 0 h 709"/>
              <a:gd name="T14" fmla="*/ 455 w 708"/>
              <a:gd name="T15" fmla="*/ 121 h 709"/>
              <a:gd name="T16" fmla="*/ 205 w 708"/>
              <a:gd name="T17" fmla="*/ 371 h 709"/>
              <a:gd name="T18" fmla="*/ 139 w 708"/>
              <a:gd name="T19" fmla="*/ 371 h 709"/>
              <a:gd name="T20" fmla="*/ 139 w 708"/>
              <a:gd name="T21" fmla="*/ 456 h 709"/>
              <a:gd name="T22" fmla="*/ 63 w 708"/>
              <a:gd name="T23" fmla="*/ 456 h 709"/>
              <a:gd name="T24" fmla="*/ 63 w 708"/>
              <a:gd name="T25" fmla="*/ 371 h 709"/>
              <a:gd name="T26" fmla="*/ 0 w 708"/>
              <a:gd name="T27" fmla="*/ 371 h 709"/>
              <a:gd name="T28" fmla="*/ 101 w 708"/>
              <a:gd name="T29" fmla="*/ 251 h 709"/>
              <a:gd name="T30" fmla="*/ 205 w 708"/>
              <a:gd name="T31" fmla="*/ 371 h 709"/>
              <a:gd name="T32" fmla="*/ 205 w 708"/>
              <a:gd name="T33" fmla="*/ 503 h 709"/>
              <a:gd name="T34" fmla="*/ 0 w 708"/>
              <a:gd name="T35" fmla="*/ 503 h 709"/>
              <a:gd name="T36" fmla="*/ 0 w 708"/>
              <a:gd name="T37" fmla="*/ 709 h 709"/>
              <a:gd name="T38" fmla="*/ 205 w 708"/>
              <a:gd name="T39" fmla="*/ 709 h 709"/>
              <a:gd name="T40" fmla="*/ 205 w 708"/>
              <a:gd name="T41" fmla="*/ 503 h 709"/>
              <a:gd name="T42" fmla="*/ 708 w 708"/>
              <a:gd name="T43" fmla="*/ 503 h 709"/>
              <a:gd name="T44" fmla="*/ 503 w 708"/>
              <a:gd name="T45" fmla="*/ 503 h 709"/>
              <a:gd name="T46" fmla="*/ 503 w 708"/>
              <a:gd name="T47" fmla="*/ 709 h 709"/>
              <a:gd name="T48" fmla="*/ 708 w 708"/>
              <a:gd name="T49" fmla="*/ 709 h 709"/>
              <a:gd name="T50" fmla="*/ 708 w 708"/>
              <a:gd name="T51" fmla="*/ 503 h 709"/>
              <a:gd name="T52" fmla="*/ 708 w 708"/>
              <a:gd name="T53" fmla="*/ 0 h 709"/>
              <a:gd name="T54" fmla="*/ 503 w 708"/>
              <a:gd name="T55" fmla="*/ 0 h 709"/>
              <a:gd name="T56" fmla="*/ 503 w 708"/>
              <a:gd name="T57" fmla="*/ 206 h 709"/>
              <a:gd name="T58" fmla="*/ 708 w 708"/>
              <a:gd name="T59" fmla="*/ 206 h 709"/>
              <a:gd name="T60" fmla="*/ 708 w 708"/>
              <a:gd name="T61" fmla="*/ 0 h 709"/>
              <a:gd name="T62" fmla="*/ 708 w 708"/>
              <a:gd name="T63" fmla="*/ 251 h 709"/>
              <a:gd name="T64" fmla="*/ 503 w 708"/>
              <a:gd name="T65" fmla="*/ 251 h 709"/>
              <a:gd name="T66" fmla="*/ 503 w 708"/>
              <a:gd name="T67" fmla="*/ 456 h 709"/>
              <a:gd name="T68" fmla="*/ 708 w 708"/>
              <a:gd name="T69" fmla="*/ 456 h 709"/>
              <a:gd name="T70" fmla="*/ 708 w 708"/>
              <a:gd name="T71" fmla="*/ 251 h 709"/>
              <a:gd name="T72" fmla="*/ 455 w 708"/>
              <a:gd name="T73" fmla="*/ 251 h 709"/>
              <a:gd name="T74" fmla="*/ 250 w 708"/>
              <a:gd name="T75" fmla="*/ 251 h 709"/>
              <a:gd name="T76" fmla="*/ 250 w 708"/>
              <a:gd name="T77" fmla="*/ 456 h 709"/>
              <a:gd name="T78" fmla="*/ 455 w 708"/>
              <a:gd name="T79" fmla="*/ 456 h 709"/>
              <a:gd name="T80" fmla="*/ 455 w 708"/>
              <a:gd name="T81" fmla="*/ 251 h 709"/>
              <a:gd name="T82" fmla="*/ 455 w 708"/>
              <a:gd name="T83" fmla="*/ 503 h 709"/>
              <a:gd name="T84" fmla="*/ 250 w 708"/>
              <a:gd name="T85" fmla="*/ 503 h 709"/>
              <a:gd name="T86" fmla="*/ 250 w 708"/>
              <a:gd name="T87" fmla="*/ 709 h 709"/>
              <a:gd name="T88" fmla="*/ 455 w 708"/>
              <a:gd name="T89" fmla="*/ 709 h 709"/>
              <a:gd name="T90" fmla="*/ 455 w 708"/>
              <a:gd name="T91" fmla="*/ 503 h 7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708" h="709">
                <a:moveTo>
                  <a:pt x="455" y="121"/>
                </a:moveTo>
                <a:lnTo>
                  <a:pt x="392" y="121"/>
                </a:lnTo>
                <a:lnTo>
                  <a:pt x="392" y="206"/>
                </a:lnTo>
                <a:lnTo>
                  <a:pt x="316" y="206"/>
                </a:lnTo>
                <a:lnTo>
                  <a:pt x="316" y="121"/>
                </a:lnTo>
                <a:lnTo>
                  <a:pt x="250" y="121"/>
                </a:lnTo>
                <a:lnTo>
                  <a:pt x="354" y="0"/>
                </a:lnTo>
                <a:lnTo>
                  <a:pt x="455" y="121"/>
                </a:lnTo>
                <a:close/>
                <a:moveTo>
                  <a:pt x="205" y="371"/>
                </a:moveTo>
                <a:lnTo>
                  <a:pt x="139" y="371"/>
                </a:lnTo>
                <a:lnTo>
                  <a:pt x="139" y="456"/>
                </a:lnTo>
                <a:lnTo>
                  <a:pt x="63" y="456"/>
                </a:lnTo>
                <a:lnTo>
                  <a:pt x="63" y="371"/>
                </a:lnTo>
                <a:lnTo>
                  <a:pt x="0" y="371"/>
                </a:lnTo>
                <a:lnTo>
                  <a:pt x="101" y="251"/>
                </a:lnTo>
                <a:lnTo>
                  <a:pt x="205" y="371"/>
                </a:lnTo>
                <a:close/>
                <a:moveTo>
                  <a:pt x="205" y="503"/>
                </a:moveTo>
                <a:lnTo>
                  <a:pt x="0" y="503"/>
                </a:lnTo>
                <a:lnTo>
                  <a:pt x="0" y="709"/>
                </a:lnTo>
                <a:lnTo>
                  <a:pt x="205" y="709"/>
                </a:lnTo>
                <a:lnTo>
                  <a:pt x="205" y="503"/>
                </a:lnTo>
                <a:close/>
                <a:moveTo>
                  <a:pt x="708" y="503"/>
                </a:moveTo>
                <a:lnTo>
                  <a:pt x="503" y="503"/>
                </a:lnTo>
                <a:lnTo>
                  <a:pt x="503" y="709"/>
                </a:lnTo>
                <a:lnTo>
                  <a:pt x="708" y="709"/>
                </a:lnTo>
                <a:lnTo>
                  <a:pt x="708" y="503"/>
                </a:lnTo>
                <a:close/>
                <a:moveTo>
                  <a:pt x="708" y="0"/>
                </a:moveTo>
                <a:lnTo>
                  <a:pt x="503" y="0"/>
                </a:lnTo>
                <a:lnTo>
                  <a:pt x="503" y="206"/>
                </a:lnTo>
                <a:lnTo>
                  <a:pt x="708" y="206"/>
                </a:lnTo>
                <a:lnTo>
                  <a:pt x="708" y="0"/>
                </a:lnTo>
                <a:close/>
                <a:moveTo>
                  <a:pt x="708" y="251"/>
                </a:moveTo>
                <a:lnTo>
                  <a:pt x="503" y="251"/>
                </a:lnTo>
                <a:lnTo>
                  <a:pt x="503" y="456"/>
                </a:lnTo>
                <a:lnTo>
                  <a:pt x="708" y="456"/>
                </a:lnTo>
                <a:lnTo>
                  <a:pt x="708" y="251"/>
                </a:lnTo>
                <a:close/>
                <a:moveTo>
                  <a:pt x="455" y="251"/>
                </a:moveTo>
                <a:lnTo>
                  <a:pt x="250" y="251"/>
                </a:lnTo>
                <a:lnTo>
                  <a:pt x="250" y="456"/>
                </a:lnTo>
                <a:lnTo>
                  <a:pt x="455" y="456"/>
                </a:lnTo>
                <a:lnTo>
                  <a:pt x="455" y="251"/>
                </a:lnTo>
                <a:close/>
                <a:moveTo>
                  <a:pt x="455" y="503"/>
                </a:moveTo>
                <a:lnTo>
                  <a:pt x="250" y="503"/>
                </a:lnTo>
                <a:lnTo>
                  <a:pt x="250" y="709"/>
                </a:lnTo>
                <a:lnTo>
                  <a:pt x="455" y="709"/>
                </a:lnTo>
                <a:lnTo>
                  <a:pt x="455" y="50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80308" tIns="40156" rIns="80308" bIns="40156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093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67" b="1" i="0" u="none" strike="noStrike" kern="0" cap="none" spc="0" normalizeH="0" baseline="0" noProof="0">
              <a:ln>
                <a:noFill/>
              </a:ln>
              <a:solidFill>
                <a:srgbClr val="FFB9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8" name="Freeform 48"/>
          <p:cNvSpPr>
            <a:spLocks noChangeAspect="1"/>
          </p:cNvSpPr>
          <p:nvPr/>
        </p:nvSpPr>
        <p:spPr bwMode="black">
          <a:xfrm>
            <a:off x="8767358" y="2550477"/>
            <a:ext cx="845744" cy="722234"/>
          </a:xfrm>
          <a:custGeom>
            <a:avLst/>
            <a:gdLst/>
            <a:ahLst/>
            <a:cxnLst/>
            <a:rect l="l" t="t" r="r" b="b"/>
            <a:pathLst>
              <a:path w="4740335" h="4048081">
                <a:moveTo>
                  <a:pt x="3683614" y="1098549"/>
                </a:moveTo>
                <a:cubicBezTo>
                  <a:pt x="3683654" y="1098549"/>
                  <a:pt x="3689354" y="1098549"/>
                  <a:pt x="4502870" y="1098549"/>
                </a:cubicBezTo>
                <a:cubicBezTo>
                  <a:pt x="4633477" y="1098549"/>
                  <a:pt x="4740335" y="1205183"/>
                  <a:pt x="4740335" y="1335514"/>
                </a:cubicBezTo>
                <a:cubicBezTo>
                  <a:pt x="4740335" y="1335569"/>
                  <a:pt x="4740335" y="1343335"/>
                  <a:pt x="4740335" y="2449249"/>
                </a:cubicBezTo>
                <a:cubicBezTo>
                  <a:pt x="4740335" y="2579580"/>
                  <a:pt x="4633477" y="2686214"/>
                  <a:pt x="4502870" y="2686214"/>
                </a:cubicBezTo>
                <a:cubicBezTo>
                  <a:pt x="4502870" y="2686253"/>
                  <a:pt x="4502870" y="2691777"/>
                  <a:pt x="4502870" y="3480046"/>
                </a:cubicBezTo>
                <a:cubicBezTo>
                  <a:pt x="4502870" y="3610377"/>
                  <a:pt x="4396011" y="3717011"/>
                  <a:pt x="4265405" y="3717011"/>
                </a:cubicBezTo>
                <a:cubicBezTo>
                  <a:pt x="4265376" y="3717011"/>
                  <a:pt x="4262133" y="3717011"/>
                  <a:pt x="3909206" y="3717011"/>
                </a:cubicBezTo>
                <a:cubicBezTo>
                  <a:pt x="3790473" y="3717011"/>
                  <a:pt x="3683614" y="3610377"/>
                  <a:pt x="3683614" y="3480046"/>
                </a:cubicBezTo>
                <a:cubicBezTo>
                  <a:pt x="3683614" y="3480010"/>
                  <a:pt x="3683614" y="3474701"/>
                  <a:pt x="3683614" y="2686214"/>
                </a:cubicBezTo>
                <a:cubicBezTo>
                  <a:pt x="3553008" y="2686214"/>
                  <a:pt x="3446148" y="2579580"/>
                  <a:pt x="3446148" y="2449249"/>
                </a:cubicBezTo>
                <a:cubicBezTo>
                  <a:pt x="3446148" y="2449192"/>
                  <a:pt x="3446148" y="2441288"/>
                  <a:pt x="3446148" y="1335514"/>
                </a:cubicBezTo>
                <a:cubicBezTo>
                  <a:pt x="3446148" y="1205183"/>
                  <a:pt x="3553008" y="1098549"/>
                  <a:pt x="3683614" y="1098549"/>
                </a:cubicBezTo>
                <a:close/>
                <a:moveTo>
                  <a:pt x="236546" y="1098549"/>
                </a:moveTo>
                <a:cubicBezTo>
                  <a:pt x="236570" y="1098549"/>
                  <a:pt x="240947" y="1098549"/>
                  <a:pt x="1052628" y="1098549"/>
                </a:cubicBezTo>
                <a:cubicBezTo>
                  <a:pt x="1182728" y="1098549"/>
                  <a:pt x="1289174" y="1205183"/>
                  <a:pt x="1289174" y="1335514"/>
                </a:cubicBezTo>
                <a:cubicBezTo>
                  <a:pt x="1289174" y="1335532"/>
                  <a:pt x="1289174" y="1340039"/>
                  <a:pt x="1289174" y="2449249"/>
                </a:cubicBezTo>
                <a:cubicBezTo>
                  <a:pt x="1289174" y="2579580"/>
                  <a:pt x="1182728" y="2686214"/>
                  <a:pt x="1052628" y="2686214"/>
                </a:cubicBezTo>
                <a:cubicBezTo>
                  <a:pt x="1052628" y="2686235"/>
                  <a:pt x="1052628" y="2690268"/>
                  <a:pt x="1052628" y="3480046"/>
                </a:cubicBezTo>
                <a:cubicBezTo>
                  <a:pt x="1052628" y="3610377"/>
                  <a:pt x="946183" y="3717011"/>
                  <a:pt x="827910" y="3717011"/>
                </a:cubicBezTo>
                <a:cubicBezTo>
                  <a:pt x="827894" y="3717011"/>
                  <a:pt x="825508" y="3717011"/>
                  <a:pt x="473091" y="3717011"/>
                </a:cubicBezTo>
                <a:cubicBezTo>
                  <a:pt x="342991" y="3717011"/>
                  <a:pt x="236546" y="3610377"/>
                  <a:pt x="236546" y="3480046"/>
                </a:cubicBezTo>
                <a:cubicBezTo>
                  <a:pt x="236546" y="3480026"/>
                  <a:pt x="236546" y="3476021"/>
                  <a:pt x="236546" y="2686214"/>
                </a:cubicBezTo>
                <a:cubicBezTo>
                  <a:pt x="106446" y="2686214"/>
                  <a:pt x="0" y="2579580"/>
                  <a:pt x="0" y="2449249"/>
                </a:cubicBezTo>
                <a:cubicBezTo>
                  <a:pt x="0" y="2449230"/>
                  <a:pt x="0" y="2444630"/>
                  <a:pt x="0" y="1335514"/>
                </a:cubicBezTo>
                <a:cubicBezTo>
                  <a:pt x="0" y="1205183"/>
                  <a:pt x="106446" y="1098549"/>
                  <a:pt x="236546" y="1098549"/>
                </a:cubicBezTo>
                <a:close/>
                <a:moveTo>
                  <a:pt x="1895194" y="993211"/>
                </a:moveTo>
                <a:cubicBezTo>
                  <a:pt x="1895245" y="993211"/>
                  <a:pt x="1902161" y="993211"/>
                  <a:pt x="2845141" y="993211"/>
                </a:cubicBezTo>
                <a:cubicBezTo>
                  <a:pt x="2999507" y="993211"/>
                  <a:pt x="3130125" y="1123457"/>
                  <a:pt x="3130125" y="1277385"/>
                </a:cubicBezTo>
                <a:cubicBezTo>
                  <a:pt x="3130125" y="1277420"/>
                  <a:pt x="3130125" y="1284134"/>
                  <a:pt x="3130125" y="2568008"/>
                </a:cubicBezTo>
                <a:cubicBezTo>
                  <a:pt x="3130125" y="2721936"/>
                  <a:pt x="2999507" y="2852182"/>
                  <a:pt x="2845141" y="2852182"/>
                </a:cubicBezTo>
                <a:cubicBezTo>
                  <a:pt x="2845141" y="2852231"/>
                  <a:pt x="2845141" y="2858826"/>
                  <a:pt x="2845141" y="3763907"/>
                </a:cubicBezTo>
                <a:cubicBezTo>
                  <a:pt x="2845141" y="3917835"/>
                  <a:pt x="2726398" y="4048081"/>
                  <a:pt x="2572031" y="4048081"/>
                </a:cubicBezTo>
                <a:cubicBezTo>
                  <a:pt x="2571992" y="4048081"/>
                  <a:pt x="2568051" y="4048081"/>
                  <a:pt x="2168304" y="4048081"/>
                </a:cubicBezTo>
                <a:cubicBezTo>
                  <a:pt x="2013937" y="4048081"/>
                  <a:pt x="1895194" y="3917835"/>
                  <a:pt x="1895194" y="3763907"/>
                </a:cubicBezTo>
                <a:cubicBezTo>
                  <a:pt x="1895194" y="3763858"/>
                  <a:pt x="1895194" y="3757193"/>
                  <a:pt x="1895194" y="2852182"/>
                </a:cubicBezTo>
                <a:cubicBezTo>
                  <a:pt x="1740828" y="2852182"/>
                  <a:pt x="1610210" y="2721936"/>
                  <a:pt x="1610210" y="2568008"/>
                </a:cubicBezTo>
                <a:cubicBezTo>
                  <a:pt x="1610210" y="2567966"/>
                  <a:pt x="1610210" y="2560581"/>
                  <a:pt x="1610210" y="1277385"/>
                </a:cubicBezTo>
                <a:cubicBezTo>
                  <a:pt x="1610210" y="1123457"/>
                  <a:pt x="1740828" y="993211"/>
                  <a:pt x="1895194" y="993211"/>
                </a:cubicBezTo>
                <a:close/>
                <a:moveTo>
                  <a:pt x="4093246" y="245790"/>
                </a:moveTo>
                <a:cubicBezTo>
                  <a:pt x="4306565" y="245790"/>
                  <a:pt x="4479495" y="420965"/>
                  <a:pt x="4479495" y="637055"/>
                </a:cubicBezTo>
                <a:cubicBezTo>
                  <a:pt x="4479495" y="853145"/>
                  <a:pt x="4306565" y="1028320"/>
                  <a:pt x="4093246" y="1028320"/>
                </a:cubicBezTo>
                <a:cubicBezTo>
                  <a:pt x="3879927" y="1028320"/>
                  <a:pt x="3706997" y="853145"/>
                  <a:pt x="3706997" y="637055"/>
                </a:cubicBezTo>
                <a:cubicBezTo>
                  <a:pt x="3706997" y="420965"/>
                  <a:pt x="3879927" y="245790"/>
                  <a:pt x="4093246" y="245790"/>
                </a:cubicBezTo>
                <a:close/>
                <a:moveTo>
                  <a:pt x="644584" y="245790"/>
                </a:moveTo>
                <a:cubicBezTo>
                  <a:pt x="856519" y="245790"/>
                  <a:pt x="1028326" y="420965"/>
                  <a:pt x="1028326" y="637055"/>
                </a:cubicBezTo>
                <a:cubicBezTo>
                  <a:pt x="1028326" y="853145"/>
                  <a:pt x="856519" y="1028320"/>
                  <a:pt x="644584" y="1028320"/>
                </a:cubicBezTo>
                <a:cubicBezTo>
                  <a:pt x="432649" y="1028320"/>
                  <a:pt x="260842" y="853145"/>
                  <a:pt x="260842" y="637055"/>
                </a:cubicBezTo>
                <a:cubicBezTo>
                  <a:pt x="260842" y="420965"/>
                  <a:pt x="432649" y="245790"/>
                  <a:pt x="644584" y="245790"/>
                </a:cubicBezTo>
                <a:close/>
                <a:moveTo>
                  <a:pt x="2367657" y="0"/>
                </a:moveTo>
                <a:cubicBezTo>
                  <a:pt x="2616992" y="0"/>
                  <a:pt x="2819118" y="203249"/>
                  <a:pt x="2819118" y="453969"/>
                </a:cubicBezTo>
                <a:cubicBezTo>
                  <a:pt x="2819118" y="704689"/>
                  <a:pt x="2616992" y="907938"/>
                  <a:pt x="2367657" y="907938"/>
                </a:cubicBezTo>
                <a:cubicBezTo>
                  <a:pt x="2118322" y="907938"/>
                  <a:pt x="1916196" y="704689"/>
                  <a:pt x="1916196" y="453969"/>
                </a:cubicBezTo>
                <a:cubicBezTo>
                  <a:pt x="1916196" y="203249"/>
                  <a:pt x="2118322" y="0"/>
                  <a:pt x="236765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92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6348" y="4256452"/>
            <a:ext cx="1549983" cy="387496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0077" y="3814326"/>
            <a:ext cx="1503889" cy="807207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7157" y="5017699"/>
            <a:ext cx="1771657" cy="333254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49837" y="4594010"/>
            <a:ext cx="1064053" cy="467859"/>
          </a:xfrm>
          <a:prstGeom prst="rect">
            <a:avLst/>
          </a:prstGeom>
        </p:spPr>
      </p:pic>
      <p:sp>
        <p:nvSpPr>
          <p:cNvPr id="50" name="Rectangle 49"/>
          <p:cNvSpPr/>
          <p:nvPr/>
        </p:nvSpPr>
        <p:spPr>
          <a:xfrm>
            <a:off x="16907186" y="4401840"/>
            <a:ext cx="344106" cy="2167585"/>
          </a:xfrm>
          <a:prstGeom prst="rect">
            <a:avLst/>
          </a:prstGeom>
          <a:noFill/>
        </p:spPr>
        <p:txBody>
          <a:bodyPr wrap="square" lIns="89224" tIns="44611" rIns="89224" bIns="44611" anchor="b">
            <a:spAutoFit/>
          </a:bodyPr>
          <a:lstStyle/>
          <a:p>
            <a:pPr marL="0" marR="0" lvl="0" indent="0" algn="ctr" defTabSz="909375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0" cap="none" spc="-71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apple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74936" y="3921163"/>
            <a:ext cx="1516601" cy="409990"/>
          </a:xfrm>
          <a:prstGeom prst="rect">
            <a:avLst/>
          </a:prstGeom>
        </p:spPr>
      </p:pic>
      <p:pic>
        <p:nvPicPr>
          <p:cNvPr id="2050" name="Picture 2" descr="Infospace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5091" y="5338992"/>
            <a:ext cx="1692426" cy="443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s://tse1.mm.bing.net/th?&amp;id=OIP.M8c45d2d7219cc4f0501e0ed8ffb1f1aeo0&amp;w=299&amp;h=299&amp;c=0&amp;pid=1.9&amp;rs=0&amp;p=0&amp;r=0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5416" y="5211592"/>
            <a:ext cx="792294" cy="792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http://www.vectorsland.com/imgd/l45164-apple-text-logo-10330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9940" y="3607793"/>
            <a:ext cx="1199682" cy="1199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426690" y="4771610"/>
            <a:ext cx="1156466" cy="50876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699781" y="5909990"/>
            <a:ext cx="2087425" cy="493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087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52" grpId="0" animBg="1"/>
      <p:bldP spid="10" grpId="0" animBg="1"/>
      <p:bldP spid="13" grpId="0"/>
      <p:bldP spid="15" grpId="0"/>
      <p:bldP spid="16" grpId="0"/>
      <p:bldP spid="17" grpId="0"/>
      <p:bldP spid="45" grpId="0" animBg="1"/>
      <p:bldP spid="46" grpId="0"/>
      <p:bldP spid="47" grpId="0" animBg="1"/>
      <p:bldP spid="48" grpId="0" animBg="1"/>
      <p:bldP spid="50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"/>
</p:tagLst>
</file>

<file path=ppt/theme/theme1.xml><?xml version="1.0" encoding="utf-8"?>
<a:theme xmlns:a="http://schemas.openxmlformats.org/drawingml/2006/main" name="5-30721_Build_2016_Template_Light">
  <a:themeElements>
    <a:clrScheme name="Build 2016">
      <a:dk1>
        <a:srgbClr val="505050"/>
      </a:dk1>
      <a:lt1>
        <a:srgbClr val="FFFFFF"/>
      </a:lt1>
      <a:dk2>
        <a:srgbClr val="0078D7"/>
      </a:dk2>
      <a:lt2>
        <a:srgbClr val="F8F8F8"/>
      </a:lt2>
      <a:accent1>
        <a:srgbClr val="0078D7"/>
      </a:accent1>
      <a:accent2>
        <a:srgbClr val="002050"/>
      </a:accent2>
      <a:accent3>
        <a:srgbClr val="00BCF2"/>
      </a:accent3>
      <a:accent4>
        <a:srgbClr val="D2D2D2"/>
      </a:accent4>
      <a:accent5>
        <a:srgbClr val="737373"/>
      </a:accent5>
      <a:accent6>
        <a:srgbClr val="50505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Build_2016_16x9_Template.potx" id="{2D9F1654-7A66-4699-829C-201E10216A69}" vid="{2DD1E4E3-0871-45BE-BEDE-345B55444DCB}"/>
    </a:ext>
  </a:extLst>
</a:theme>
</file>

<file path=ppt/theme/theme2.xml><?xml version="1.0" encoding="utf-8"?>
<a:theme xmlns:a="http://schemas.openxmlformats.org/drawingml/2006/main" name="5-30721_Build_2016_Template_Dark">
  <a:themeElements>
    <a:clrScheme name="Build 2016 Dark">
      <a:dk1>
        <a:srgbClr val="505050"/>
      </a:dk1>
      <a:lt1>
        <a:srgbClr val="FFFFFF"/>
      </a:lt1>
      <a:dk2>
        <a:srgbClr val="0078D7"/>
      </a:dk2>
      <a:lt2>
        <a:srgbClr val="F8F8F8"/>
      </a:lt2>
      <a:accent1>
        <a:srgbClr val="00BCF2"/>
      </a:accent1>
      <a:accent2>
        <a:srgbClr val="0078D7"/>
      </a:accent2>
      <a:accent3>
        <a:srgbClr val="002050"/>
      </a:accent3>
      <a:accent4>
        <a:srgbClr val="D2D2D2"/>
      </a:accent4>
      <a:accent5>
        <a:srgbClr val="737373"/>
      </a:accent5>
      <a:accent6>
        <a:srgbClr val="323232"/>
      </a:accent6>
      <a:hlink>
        <a:srgbClr val="5DDCFF"/>
      </a:hlink>
      <a:folHlink>
        <a:srgbClr val="5DDCFF"/>
      </a:folHlink>
    </a:clrScheme>
    <a:fontScheme name="Custom 2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Build_2016_16x9_Template.potx" id="{2D9F1654-7A66-4699-829C-201E10216A69}" vid="{EE767E89-5D4D-44CA-8070-C9EE1D87F83B}"/>
    </a:ext>
  </a:extLst>
</a:theme>
</file>

<file path=ppt/theme/theme3.xml><?xml version="1.0" encoding="utf-8"?>
<a:theme xmlns:a="http://schemas.openxmlformats.org/drawingml/2006/main" name="LIGHT COLOR TEMPLATE">
  <a:themeElements>
    <a:clrScheme name="Custom 19">
      <a:dk1>
        <a:srgbClr val="505050"/>
      </a:dk1>
      <a:lt1>
        <a:srgbClr val="FFFFFF"/>
      </a:lt1>
      <a:dk2>
        <a:srgbClr val="0078D7"/>
      </a:dk2>
      <a:lt2>
        <a:srgbClr val="EAEAEA"/>
      </a:lt2>
      <a:accent1>
        <a:srgbClr val="0078D7"/>
      </a:accent1>
      <a:accent2>
        <a:srgbClr val="B4009E"/>
      </a:accent2>
      <a:accent3>
        <a:srgbClr val="107C10"/>
      </a:accent3>
      <a:accent4>
        <a:srgbClr val="5C2D91"/>
      </a:accent4>
      <a:accent5>
        <a:srgbClr val="008272"/>
      </a:accent5>
      <a:accent6>
        <a:srgbClr val="D83B01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SVID_TT_BRAND_16-9_LIGHT_Oct_2014.potx" id="{8D89426A-98D9-452E-82D2-38C97A5E7430}" vid="{43CB4C6F-FCEB-4846-9678-AF1F381D6EF6}"/>
    </a:ext>
  </a:extLst>
</a:theme>
</file>

<file path=ppt/theme/theme4.xml><?xml version="1.0" encoding="utf-8"?>
<a:theme xmlns:a="http://schemas.openxmlformats.org/drawingml/2006/main" name="1_5-30721_Build_2016_Template_Dark">
  <a:themeElements>
    <a:clrScheme name="Build 2016 Dark">
      <a:dk1>
        <a:srgbClr val="505050"/>
      </a:dk1>
      <a:lt1>
        <a:srgbClr val="FFFFFF"/>
      </a:lt1>
      <a:dk2>
        <a:srgbClr val="0078D7"/>
      </a:dk2>
      <a:lt2>
        <a:srgbClr val="F8F8F8"/>
      </a:lt2>
      <a:accent1>
        <a:srgbClr val="00BCF2"/>
      </a:accent1>
      <a:accent2>
        <a:srgbClr val="0078D7"/>
      </a:accent2>
      <a:accent3>
        <a:srgbClr val="002050"/>
      </a:accent3>
      <a:accent4>
        <a:srgbClr val="D2D2D2"/>
      </a:accent4>
      <a:accent5>
        <a:srgbClr val="737373"/>
      </a:accent5>
      <a:accent6>
        <a:srgbClr val="323232"/>
      </a:accent6>
      <a:hlink>
        <a:srgbClr val="5DDCFF"/>
      </a:hlink>
      <a:folHlink>
        <a:srgbClr val="5DDCFF"/>
      </a:folHlink>
    </a:clrScheme>
    <a:fontScheme name="Custom 2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Build_2016_16x9_Template.potx" id="{2D9F1654-7A66-4699-829C-201E10216A69}" vid="{EE767E89-5D4D-44CA-8070-C9EE1D87F83B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PresentationsDoc" ma:contentTypeID="0x01010031DCF4CA090F824DB1E4CCBB6B9D64EA00101E8AAD132F8F4D96340D6376C8BB3E" ma:contentTypeVersion="21" ma:contentTypeDescription="" ma:contentTypeScope="" ma:versionID="264624295c8b52c397a103286eb3d87c">
  <xsd:schema xmlns:xsd="http://www.w3.org/2001/XMLSchema" xmlns:xs="http://www.w3.org/2001/XMLSchema" xmlns:p="http://schemas.microsoft.com/office/2006/metadata/properties" xmlns:ns1="http://schemas.microsoft.com/sharepoint/v3" xmlns:ns2="01c77077-aee4-4b5f-bd4e-9cd40a6fff29" xmlns:ns3="230e9df3-be65-4c73-a93b-d1236ebd677e" xmlns:ns5="8ff673fc-3231-4e3a-893b-6d7f7cd32766" targetNamespace="http://schemas.microsoft.com/office/2006/metadata/properties" ma:root="true" ma:fieldsID="795b20f19f95dfa6d1f4d708b4ec8d36" ns1:_="" ns2:_="" ns3:_="" ns5:_="">
    <xsd:import namespace="http://schemas.microsoft.com/sharepoint/v3"/>
    <xsd:import namespace="01c77077-aee4-4b5f-bd4e-9cd40a6fff29"/>
    <xsd:import namespace="230e9df3-be65-4c73-a93b-d1236ebd677e"/>
    <xsd:import namespace="8ff673fc-3231-4e3a-893b-6d7f7cd32766"/>
    <xsd:element name="properties">
      <xsd:complexType>
        <xsd:sequence>
          <xsd:element name="documentManagement">
            <xsd:complexType>
              <xsd:all>
                <xsd:element ref="ns2:mb2e01f7e2d8413988e28e59aa226eec" minOccurs="0"/>
                <xsd:element ref="ns3:TaxCatchAll" minOccurs="0"/>
                <xsd:element ref="ns3:TaxCatchAllLabel" minOccurs="0"/>
                <xsd:element ref="ns2:iaa5f83406f94009a0f6a3e890699ff7" minOccurs="0"/>
                <xsd:element ref="ns2:d12e2661e9634d9aa98bbb375f31aced" minOccurs="0"/>
                <xsd:element ref="ns2:Event_x0020_Start_x0020_Date" minOccurs="0"/>
                <xsd:element ref="ns2:Event_x0020_End_x0020_Date" minOccurs="0"/>
                <xsd:element ref="ns2:Presentation_x0020_Date" minOccurs="0"/>
                <xsd:element ref="ns2:MS_x0020_Speaker" minOccurs="0"/>
                <xsd:element ref="ns2:External_x0020_Speaker" minOccurs="0"/>
                <xsd:element ref="ns2:o1010385baed4da9b5076a6aa651d1e5" minOccurs="0"/>
                <xsd:element ref="ns2:kc6d1bd9a46e4e5fbbbf99ca3de7a092" minOccurs="0"/>
                <xsd:element ref="ns2:Session_x0020_Code" minOccurs="0"/>
                <xsd:element ref="ns2:MS_x0020_Content_x0020_Owner" minOccurs="0"/>
                <xsd:element ref="ns2:m6878b9dd7994da4ba144f95347d99c6" minOccurs="0"/>
                <xsd:element ref="ns2:fc15c16204564de583b4c942b10d19ec" minOccurs="0"/>
                <xsd:element ref="ns1:AverageRating" minOccurs="0"/>
                <xsd:element ref="ns1:RatingCount" minOccurs="0"/>
                <xsd:element ref="ns1:LikesCount" minOccurs="0"/>
                <xsd:element ref="ns3:TaxKeywordTaxHTField" minOccurs="0"/>
                <xsd:element ref="ns5:Target_x0020_Audiences" minOccurs="0"/>
                <xsd:element ref="ns2:SharedWithUsers" minOccurs="0"/>
                <xsd:element ref="ns2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AverageRating" ma:index="31" nillable="true" ma:displayName="Rating (0-5)" ma:decimals="2" ma:description="Average value of all the ratings that have been submitted" ma:internalName="AverageRating" ma:readOnly="true">
      <xsd:simpleType>
        <xsd:restriction base="dms:Number"/>
      </xsd:simpleType>
    </xsd:element>
    <xsd:element name="RatingCount" ma:index="32" nillable="true" ma:displayName="Number of Ratings" ma:decimals="0" ma:description="Number of ratings submitted" ma:internalName="RatingCount" ma:readOnly="true">
      <xsd:simpleType>
        <xsd:restriction base="dms:Number"/>
      </xsd:simpleType>
    </xsd:element>
    <xsd:element name="LikesCount" ma:index="33" nillable="true" ma:displayName="Number of Likes" ma:internalName="LikesCount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1c77077-aee4-4b5f-bd4e-9cd40a6fff29" elementFormDefault="qualified">
    <xsd:import namespace="http://schemas.microsoft.com/office/2006/documentManagement/types"/>
    <xsd:import namespace="http://schemas.microsoft.com/office/infopath/2007/PartnerControls"/>
    <xsd:element name="mb2e01f7e2d8413988e28e59aa226eec" ma:index="8" nillable="true" ma:taxonomy="true" ma:internalName="mb2e01f7e2d8413988e28e59aa226eec" ma:taxonomyFieldName="Event_x0020_Name" ma:displayName="Event Name" ma:default="" ma:fieldId="{6b2e01f7-e2d8-4139-88e2-8e59aa226eec}" ma:sspId="e385fb40-52d4-4fae-9c5b-3e8ff8a5878e" ma:termSetId="32cfb7b5-aebe-4989-95ed-0d5619f5d6c0" ma:anchorId="eaa4d92a-3824-4a49-92be-7ef169e4e325" ma:open="false" ma:isKeyword="false">
      <xsd:complexType>
        <xsd:sequence>
          <xsd:element ref="pc:Terms" minOccurs="0" maxOccurs="1"/>
        </xsd:sequence>
      </xsd:complexType>
    </xsd:element>
    <xsd:element name="iaa5f83406f94009a0f6a3e890699ff7" ma:index="12" nillable="true" ma:taxonomy="true" ma:internalName="iaa5f83406f94009a0f6a3e890699ff7" ma:taxonomyFieldName="Event_x0020_Location" ma:displayName="Event Location" ma:default="" ma:fieldId="{2aa5f834-06f9-4009-a0f6-a3e890699ff7}" ma:sspId="e385fb40-52d4-4fae-9c5b-3e8ff8a5878e" ma:termSetId="ff02addd-433e-4baa-a831-22be402789db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d12e2661e9634d9aa98bbb375f31aced" ma:index="14" nillable="true" ma:taxonomy="true" ma:internalName="d12e2661e9634d9aa98bbb375f31aced" ma:taxonomyFieldName="Event_x0020_Venue" ma:displayName="Event Venue" ma:default="" ma:fieldId="{d12e2661-e963-4d9a-a98b-bb375f31aced}" ma:sspId="e385fb40-52d4-4fae-9c5b-3e8ff8a5878e" ma:termSetId="ff02addd-433e-4baa-a831-22be402789db" ma:anchorId="d989be80-0593-11e1-be50-0800200c9a66" ma:open="false" ma:isKeyword="false">
      <xsd:complexType>
        <xsd:sequence>
          <xsd:element ref="pc:Terms" minOccurs="0" maxOccurs="1"/>
        </xsd:sequence>
      </xsd:complexType>
    </xsd:element>
    <xsd:element name="Event_x0020_Start_x0020_Date" ma:index="16" nillable="true" ma:displayName="Event Start Date" ma:format="DateOnly" ma:internalName="Event_x0020_Start_x0020_Date">
      <xsd:simpleType>
        <xsd:restriction base="dms:DateTime"/>
      </xsd:simpleType>
    </xsd:element>
    <xsd:element name="Event_x0020_End_x0020_Date" ma:index="17" nillable="true" ma:displayName="Event End Date" ma:format="DateOnly" ma:internalName="Event_x0020_End_x0020_Date">
      <xsd:simpleType>
        <xsd:restriction base="dms:DateTime"/>
      </xsd:simpleType>
    </xsd:element>
    <xsd:element name="Presentation_x0020_Date" ma:index="18" nillable="true" ma:displayName="Presentation Date" ma:format="DateOnly" ma:internalName="Presentation_x0020_Date">
      <xsd:simpleType>
        <xsd:restriction base="dms:DateTime"/>
      </xsd:simpleType>
    </xsd:element>
    <xsd:element name="MS_x0020_Speaker" ma:index="19" nillable="true" ma:displayName="MS Speaker" ma:list="UserInfo" ma:SharePointGroup="0" ma:internalName="MS_x0020_Speaker" ma:showField="ImnNam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xternal_x0020_Speaker" ma:index="20" nillable="true" ma:displayName="External Speaker" ma:internalName="External_x0020_Speaker">
      <xsd:simpleType>
        <xsd:restriction base="dms:Text">
          <xsd:maxLength value="255"/>
        </xsd:restriction>
      </xsd:simpleType>
    </xsd:element>
    <xsd:element name="o1010385baed4da9b5076a6aa651d1e5" ma:index="21" nillable="true" ma:taxonomy="true" ma:internalName="o1010385baed4da9b5076a6aa651d1e5" ma:taxonomyFieldName="Product" ma:displayName="Product" ma:default="" ma:fieldId="{81010385-baed-4da9-b507-6a6aa651d1e5}" ma:taxonomyMulti="true" ma:sspId="e385fb40-52d4-4fae-9c5b-3e8ff8a5878e" ma:termSetId="e8298524-23d5-441d-8e61-21bed1c2c470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kc6d1bd9a46e4e5fbbbf99ca3de7a092" ma:index="23" nillable="true" ma:taxonomy="true" ma:internalName="kc6d1bd9a46e4e5fbbbf99ca3de7a092" ma:taxonomyFieldName="Campaign" ma:displayName="Campaign" ma:default="" ma:fieldId="{4c6d1bd9-a46e-4e5f-bbbf-99ca3de7a092}" ma:taxonomyMulti="true" ma:sspId="e385fb40-52d4-4fae-9c5b-3e8ff8a5878e" ma:termSetId="eb6054b1-3a98-4c79-97b4-d20150dd266e" ma:anchorId="a7bf803d-fc4f-4bb4-903c-88e76437cc17" ma:open="false" ma:isKeyword="false">
      <xsd:complexType>
        <xsd:sequence>
          <xsd:element ref="pc:Terms" minOccurs="0" maxOccurs="1"/>
        </xsd:sequence>
      </xsd:complexType>
    </xsd:element>
    <xsd:element name="Session_x0020_Code" ma:index="25" nillable="true" ma:displayName="Session Code" ma:internalName="Session_x0020_Code">
      <xsd:simpleType>
        <xsd:restriction base="dms:Text">
          <xsd:maxLength value="255"/>
        </xsd:restriction>
      </xsd:simpleType>
    </xsd:element>
    <xsd:element name="MS_x0020_Content_x0020_Owner" ma:index="26" nillable="true" ma:displayName="MS Content Owner" ma:list="UserInfo" ma:SharePointGroup="0" ma:internalName="MS_x0020_Content_x0020_Owner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m6878b9dd7994da4ba144f95347d99c6" ma:index="27" nillable="true" ma:taxonomy="true" ma:internalName="m6878b9dd7994da4ba144f95347d99c6" ma:taxonomyFieldName="Track" ma:displayName="Track" ma:readOnly="false" ma:default="" ma:fieldId="{66878b9d-d799-4da4-ba14-4f95347d99c6}" ma:sspId="e385fb40-52d4-4fae-9c5b-3e8ff8a5878e" ma:termSetId="8113a965-58e2-4a85-99b9-55376be5482e" ma:anchorId="00000000-0000-0000-0000-000000000000" ma:open="true" ma:isKeyword="false">
      <xsd:complexType>
        <xsd:sequence>
          <xsd:element ref="pc:Terms" minOccurs="0" maxOccurs="1"/>
        </xsd:sequence>
      </xsd:complexType>
    </xsd:element>
    <xsd:element name="fc15c16204564de583b4c942b10d19ec" ma:index="29" nillable="true" ma:taxonomy="true" ma:internalName="fc15c16204564de583b4c942b10d19ec" ma:taxonomyFieldName="Audience1" ma:displayName="Audience" ma:default="" ma:fieldId="{fc15c162-0456-4de5-83b4-c942b10d19ec}" ma:taxonomyMulti="true" ma:sspId="e385fb40-52d4-4fae-9c5b-3e8ff8a5878e" ma:termSetId="02c0b350-7782-44ed-b079-a5ef0c1b9fe9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aredWithUsers" ma:index="3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3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9" nillable="true" ma:displayName="Taxonomy Catch All Column" ma:description="" ma:hidden="true" ma:list="{0d8ba32e-6f24-4e39-985b-e3fd5ec6bdb7}" ma:internalName="TaxCatchAll" ma:showField="CatchAllData" ma:web="01c77077-aee4-4b5f-bd4e-9cd40a6fff2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0" nillable="true" ma:displayName="Taxonomy Catch All Column1" ma:description="" ma:hidden="true" ma:list="{0d8ba32e-6f24-4e39-985b-e3fd5ec6bdb7}" ma:internalName="TaxCatchAllLabel" ma:readOnly="true" ma:showField="CatchAllDataLabel" ma:web="01c77077-aee4-4b5f-bd4e-9cd40a6fff2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KeywordTaxHTField" ma:index="35" nillable="true" ma:taxonomy="true" ma:internalName="TaxKeywordTaxHTField" ma:taxonomyFieldName="TaxKeyword" ma:displayName="Enterprise Keywords" ma:fieldId="{23f27201-bee3-471e-b2e7-b64fd8b7ca38}" ma:taxonomyMulti="true" ma:sspId="e385fb40-52d4-4fae-9c5b-3e8ff8a5878e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ff673fc-3231-4e3a-893b-6d7f7cd32766" elementFormDefault="qualified">
    <xsd:import namespace="http://schemas.microsoft.com/office/2006/documentManagement/types"/>
    <xsd:import namespace="http://schemas.microsoft.com/office/infopath/2007/PartnerControls"/>
    <xsd:element name="Target_x0020_Audiences" ma:index="37" nillable="true" ma:displayName="Target Audiences" ma:internalName="Target_x0020_Audiences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 ma:index="34" ma:displayName="Keywords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ikesCount xmlns="http://schemas.microsoft.com/sharepoint/v3" xsi:nil="true"/>
    <d12e2661e9634d9aa98bbb375f31aced xmlns="01c77077-aee4-4b5f-bd4e-9cd40a6fff29">
      <Terms xmlns="http://schemas.microsoft.com/office/infopath/2007/PartnerControls">
        <TermInfo xmlns="http://schemas.microsoft.com/office/infopath/2007/PartnerControls">
          <TermName xmlns="http://schemas.microsoft.com/office/infopath/2007/PartnerControls">Moscone Center</TermName>
          <TermId xmlns="http://schemas.microsoft.com/office/infopath/2007/PartnerControls">d4f36a2e-dd0d-4424-990f-7c93b4e9f063</TermId>
        </TermInfo>
      </Terms>
    </d12e2661e9634d9aa98bbb375f31aced>
    <Event_x0020_Start_x0020_Date xmlns="01c77077-aee4-4b5f-bd4e-9cd40a6fff29">2016-03-30T07:00:00+00:00</Event_x0020_Start_x0020_Date>
    <Target_x0020_Audiences xmlns="8ff673fc-3231-4e3a-893b-6d7f7cd32766" xsi:nil="true"/>
    <iaa5f83406f94009a0f6a3e890699ff7 xmlns="01c77077-aee4-4b5f-bd4e-9cd40a6fff29">
      <Terms xmlns="http://schemas.microsoft.com/office/infopath/2007/PartnerControls">
        <TermInfo xmlns="http://schemas.microsoft.com/office/infopath/2007/PartnerControls">
          <TermName xmlns="http://schemas.microsoft.com/office/infopath/2007/PartnerControls">San Francisco</TermName>
          <TermId xmlns="http://schemas.microsoft.com/office/infopath/2007/PartnerControls">84dfcb53-432b-499d-8965-93d483d36b4a</TermId>
        </TermInfo>
      </Terms>
    </iaa5f83406f94009a0f6a3e890699ff7>
    <External_x0020_Speaker xmlns="01c77077-aee4-4b5f-bd4e-9cd40a6fff29">John Psaroudakis; Mike Hall;Ryan Galgon</External_x0020_Speaker>
    <m6878b9dd7994da4ba144f95347d99c6 xmlns="01c77077-aee4-4b5f-bd4e-9cd40a6fff29">
      <Terms xmlns="http://schemas.microsoft.com/office/infopath/2007/PartnerControls"/>
    </m6878b9dd7994da4ba144f95347d99c6>
    <Presentation_x0020_Date xmlns="01c77077-aee4-4b5f-bd4e-9cd40a6fff29">2016-03-31T07:00:00+00:00</Presentation_x0020_Date>
    <fc15c16204564de583b4c942b10d19ec xmlns="01c77077-aee4-4b5f-bd4e-9cd40a6fff29">
      <Terms xmlns="http://schemas.microsoft.com/office/infopath/2007/PartnerControls"/>
    </fc15c16204564de583b4c942b10d19ec>
    <mb2e01f7e2d8413988e28e59aa226eec xmlns="01c77077-aee4-4b5f-bd4e-9cd40a6fff29">
      <Terms xmlns="http://schemas.microsoft.com/office/infopath/2007/PartnerControls">
        <TermInfo xmlns="http://schemas.microsoft.com/office/infopath/2007/PartnerControls">
          <TermName xmlns="http://schemas.microsoft.com/office/infopath/2007/PartnerControls">Build</TermName>
          <TermId xmlns="http://schemas.microsoft.com/office/infopath/2007/PartnerControls">58542b36-5bf5-46a6-a53f-a41fb7a73785</TermId>
        </TermInfo>
      </Terms>
    </mb2e01f7e2d8413988e28e59aa226eec>
    <MS_x0020_Content_x0020_Owner xmlns="01c77077-aee4-4b5f-bd4e-9cd40a6fff29">
      <UserInfo>
        <DisplayName/>
        <AccountId xsi:nil="true"/>
        <AccountType/>
      </UserInfo>
    </MS_x0020_Content_x0020_Owner>
    <Session_x0020_Code xmlns="01c77077-aee4-4b5f-bd4e-9cd40a6fff29">B855</Session_x0020_Code>
    <Event_x0020_End_x0020_Date xmlns="01c77077-aee4-4b5f-bd4e-9cd40a6fff29">2016-04-01T07:00:00+00:00</Event_x0020_End_x0020_Date>
    <o1010385baed4da9b5076a6aa651d1e5 xmlns="01c77077-aee4-4b5f-bd4e-9cd40a6fff29">
      <Terms xmlns="http://schemas.microsoft.com/office/infopath/2007/PartnerControls"/>
    </o1010385baed4da9b5076a6aa651d1e5>
    <kc6d1bd9a46e4e5fbbbf99ca3de7a092 xmlns="01c77077-aee4-4b5f-bd4e-9cd40a6fff29">
      <Terms xmlns="http://schemas.microsoft.com/office/infopath/2007/PartnerControls"/>
    </kc6d1bd9a46e4e5fbbbf99ca3de7a092>
    <MS_x0020_Speaker xmlns="01c77077-aee4-4b5f-bd4e-9cd40a6fff29">
      <UserInfo>
        <DisplayName/>
        <AccountId xsi:nil="true"/>
        <AccountType/>
      </UserInfo>
    </MS_x0020_Speaker>
    <TaxKeywordTaxHTField xmlns="230e9df3-be65-4c73-a93b-d1236ebd677e">
      <Terms xmlns="http://schemas.microsoft.com/office/infopath/2007/PartnerControls">
        <TermInfo xmlns="http://schemas.microsoft.com/office/infopath/2007/PartnerControls">
          <TermName xmlns="http://schemas.microsoft.com/office/infopath/2007/PartnerControls">Microsoft Build 2016</TermName>
          <TermId xmlns="http://schemas.microsoft.com/office/infopath/2007/PartnerControls">da8a10b5-9bc3-4217-80aa-6b60d6ec1cee</TermId>
        </TermInfo>
      </Terms>
    </TaxKeywordTaxHTField>
    <TaxCatchAll xmlns="230e9df3-be65-4c73-a93b-d1236ebd677e">
      <Value>48</Value>
      <Value>47</Value>
      <Value>46</Value>
      <Value>49</Value>
    </TaxCatchAll>
  </documentManagement>
</p:properties>
</file>

<file path=customXml/itemProps1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AA4D29B-0199-4083-B6CB-53559E57A3C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01c77077-aee4-4b5f-bd4e-9cd40a6fff29"/>
    <ds:schemaRef ds:uri="230e9df3-be65-4c73-a93b-d1236ebd677e"/>
    <ds:schemaRef ds:uri="8ff673fc-3231-4e3a-893b-6d7f7cd3276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990F116-B58F-4255-B05B-DA3808E0E5C6}">
  <ds:schemaRefs>
    <ds:schemaRef ds:uri="http://schemas.microsoft.com/sharepoint/v3"/>
    <ds:schemaRef ds:uri="8ff673fc-3231-4e3a-893b-6d7f7cd32766"/>
    <ds:schemaRef ds:uri="http://purl.org/dc/terms/"/>
    <ds:schemaRef ds:uri="http://schemas.microsoft.com/office/infopath/2007/PartnerControls"/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http://schemas.microsoft.com/office/2006/metadata/properties"/>
    <ds:schemaRef ds:uri="230e9df3-be65-4c73-a93b-d1236ebd677e"/>
    <ds:schemaRef ds:uri="01c77077-aee4-4b5f-bd4e-9cd40a6fff29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Microsoft_Build_2016_16x9_Template</Template>
  <TotalTime>10</TotalTime>
  <Words>1053</Words>
  <Application>Microsoft Office PowerPoint</Application>
  <PresentationFormat>Custom</PresentationFormat>
  <Paragraphs>357</Paragraphs>
  <Slides>31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31</vt:i4>
      </vt:variant>
    </vt:vector>
  </HeadingPairs>
  <TitlesOfParts>
    <vt:vector size="44" baseType="lpstr">
      <vt:lpstr>宋体</vt:lpstr>
      <vt:lpstr>Arial</vt:lpstr>
      <vt:lpstr>Calibri</vt:lpstr>
      <vt:lpstr>Consolas</vt:lpstr>
      <vt:lpstr>Segoe UI</vt:lpstr>
      <vt:lpstr>Segoe UI Light</vt:lpstr>
      <vt:lpstr>Segoe UI Semibold</vt:lpstr>
      <vt:lpstr>Segoe UI Semilight</vt:lpstr>
      <vt:lpstr>Wingdings</vt:lpstr>
      <vt:lpstr>5-30721_Build_2016_Template_Light</vt:lpstr>
      <vt:lpstr>5-30721_Build_2016_Template_Dark</vt:lpstr>
      <vt:lpstr>LIGHT COLOR TEMPLATE</vt:lpstr>
      <vt:lpstr>1_5-30721_Build_2016_Template_Dark</vt:lpstr>
      <vt:lpstr>PowerPoint Presentation</vt:lpstr>
      <vt:lpstr>Cognitive Services  Build smarter, more engaging experiences with knowledge &amp; intelligence services from Microsoft.</vt:lpstr>
      <vt:lpstr>PowerPoint Presentation</vt:lpstr>
      <vt:lpstr>Apps Powered by MS Cognitive Services</vt:lpstr>
      <vt:lpstr>Why Microsoft  Cognitive Services ?</vt:lpstr>
      <vt:lpstr>Cognitive Services</vt:lpstr>
      <vt:lpstr>Cognitive Services</vt:lpstr>
      <vt:lpstr>Bing</vt:lpstr>
      <vt:lpstr>Bing beyond search in bing.com</vt:lpstr>
      <vt:lpstr>Introducing Bing Search API v5</vt:lpstr>
      <vt:lpstr>PowerPoint Presentation</vt:lpstr>
      <vt:lpstr>Vertical Search APIs</vt:lpstr>
      <vt:lpstr>PowerPoint Presentation</vt:lpstr>
      <vt:lpstr>Demo</vt:lpstr>
      <vt:lpstr>LUIS + Computer Vision</vt:lpstr>
      <vt:lpstr>PowerPoint Presentation</vt:lpstr>
      <vt:lpstr>PowerPoint Presentation</vt:lpstr>
      <vt:lpstr>PowerPoint Presentation</vt:lpstr>
      <vt:lpstr>Demo</vt:lpstr>
      <vt:lpstr>Translator</vt:lpstr>
      <vt:lpstr>Translator API</vt:lpstr>
      <vt:lpstr>Demo</vt:lpstr>
      <vt:lpstr>Speech Translation Service</vt:lpstr>
      <vt:lpstr>New: Translate Speech - Close to real-time</vt:lpstr>
      <vt:lpstr>Example of a speech translation method call</vt:lpstr>
      <vt:lpstr>Speech API Application Flow</vt:lpstr>
      <vt:lpstr>Demo</vt:lpstr>
      <vt:lpstr>Developer Call to Action</vt:lpstr>
      <vt:lpstr>Please Complete An Evaluation Form Your input is important!</vt:lpstr>
      <vt:lpstr>Questions?</vt:lpstr>
      <vt:lpstr>PowerPoint Presentation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Microsoft Cognitive Services: Build smarter and more engaging experiences</dc:title>
  <dc:subject>&lt;Speech title here&gt;</dc:subject>
  <dc:creator>Shows</dc:creator>
  <cp:keywords>Microsoft Build 2016</cp:keywords>
  <dc:description>Template: Mitchell Derrey, Silver Fox Productions
Formatting: 
Audience Type:</dc:description>
  <cp:lastModifiedBy> </cp:lastModifiedBy>
  <cp:revision>6</cp:revision>
  <dcterms:created xsi:type="dcterms:W3CDTF">2016-03-31T00:21:52Z</dcterms:created>
  <dcterms:modified xsi:type="dcterms:W3CDTF">2016-03-31T23:19:53Z</dcterms:modified>
  <cp:category>Microsoft Build 2016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0x01010031DCF4CA090F824DB1E4CCBB6B9D64EA00101E8AAD132F8F4D96340D6376C8BB3E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>49;#Moscone Center|d4f36a2e-dd0d-4424-990f-7c93b4e9f063</vt:lpwstr>
  </property>
  <property fmtid="{D5CDD505-2E9C-101B-9397-08002B2CF9AE}" pid="7" name="Track">
    <vt:lpwstr/>
  </property>
  <property fmtid="{D5CDD505-2E9C-101B-9397-08002B2CF9AE}" pid="8" name="Event Location">
    <vt:lpwstr>48;#San Francisco|84dfcb53-432b-499d-8965-93d483d36b4a</vt:lpwstr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TaxKeyword">
    <vt:lpwstr>46;#Microsoft Build 2016|da8a10b5-9bc3-4217-80aa-6b60d6ec1cee</vt:lpwstr>
  </property>
  <property fmtid="{D5CDD505-2E9C-101B-9397-08002B2CF9AE}" pid="12" name="Audience1">
    <vt:lpwstr/>
  </property>
  <property fmtid="{D5CDD505-2E9C-101B-9397-08002B2CF9AE}" pid="13" name="Event Name">
    <vt:lpwstr>47;#Build|58542b36-5bf5-46a6-a53f-a41fb7a73785</vt:lpwstr>
  </property>
</Properties>
</file>